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35"/>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P" initials="H" lastIdx="4" clrIdx="0">
    <p:extLst>
      <p:ext uri="{19B8F6BF-5375-455C-9EA6-DF929625EA0E}">
        <p15:presenceInfo xmlns:p15="http://schemas.microsoft.com/office/powerpoint/2012/main" userId="H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A1A"/>
    <a:srgbClr val="CCFFCC"/>
    <a:srgbClr val="C5D8A0"/>
    <a:srgbClr val="ED13ED"/>
    <a:srgbClr val="FDD3F5"/>
    <a:srgbClr val="FEE6F9"/>
    <a:srgbClr val="FACAF4"/>
    <a:srgbClr val="FDE2C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8" d="100"/>
          <a:sy n="48" d="100"/>
        </p:scale>
        <p:origin x="582"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a:extLst>
              <a:ext uri="{FF2B5EF4-FFF2-40B4-BE49-F238E27FC236}">
                <a16:creationId xmlns:a16="http://schemas.microsoft.com/office/drawing/2014/main" id="{A72FF638-BD86-44D8-9FF1-82DC3214B09D}"/>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s-ES"/>
          </a:p>
        </p:txBody>
      </p:sp>
      <p:sp>
        <p:nvSpPr>
          <p:cNvPr id="3" name="2 Marcador de fecha">
            <a:extLst>
              <a:ext uri="{FF2B5EF4-FFF2-40B4-BE49-F238E27FC236}">
                <a16:creationId xmlns:a16="http://schemas.microsoft.com/office/drawing/2014/main" id="{BAF8AB80-C4AF-4134-875A-1E9835DCB6AD}"/>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D32D9459-12EE-4CDE-A708-967537172B0A}" type="datetimeFigureOut">
              <a:rPr lang="es-ES"/>
              <a:pPr>
                <a:defRPr/>
              </a:pPr>
              <a:t>08/03/2023</a:t>
            </a:fld>
            <a:endParaRPr lang="es-ES"/>
          </a:p>
        </p:txBody>
      </p:sp>
      <p:sp>
        <p:nvSpPr>
          <p:cNvPr id="4" name="3 Marcador de imagen de diapositiva">
            <a:extLst>
              <a:ext uri="{FF2B5EF4-FFF2-40B4-BE49-F238E27FC236}">
                <a16:creationId xmlns:a16="http://schemas.microsoft.com/office/drawing/2014/main" id="{EFF05C30-2A41-469B-8A60-1FBC672A1E6E}"/>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ES" noProof="0"/>
          </a:p>
        </p:txBody>
      </p:sp>
      <p:sp>
        <p:nvSpPr>
          <p:cNvPr id="5" name="4 Marcador de notas">
            <a:extLst>
              <a:ext uri="{FF2B5EF4-FFF2-40B4-BE49-F238E27FC236}">
                <a16:creationId xmlns:a16="http://schemas.microsoft.com/office/drawing/2014/main" id="{14E9C17D-D81D-4CF2-BB7E-B03BCF4F660D}"/>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p>
        </p:txBody>
      </p:sp>
      <p:sp>
        <p:nvSpPr>
          <p:cNvPr id="6" name="5 Marcador de pie de página">
            <a:extLst>
              <a:ext uri="{FF2B5EF4-FFF2-40B4-BE49-F238E27FC236}">
                <a16:creationId xmlns:a16="http://schemas.microsoft.com/office/drawing/2014/main" id="{5A18A1F5-04D7-47F2-99A7-222A60FAFAB4}"/>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s-ES"/>
          </a:p>
        </p:txBody>
      </p:sp>
      <p:sp>
        <p:nvSpPr>
          <p:cNvPr id="7" name="6 Marcador de número de diapositiva">
            <a:extLst>
              <a:ext uri="{FF2B5EF4-FFF2-40B4-BE49-F238E27FC236}">
                <a16:creationId xmlns:a16="http://schemas.microsoft.com/office/drawing/2014/main" id="{AD17B601-BB2C-4B9A-B969-69203F9560CC}"/>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CAC48349-485E-49FA-A6D6-9118D3EEFE70}" type="slidenum">
              <a:rPr lang="es-ES" altLang="en-US"/>
              <a:pPr/>
              <a:t>‹Nº›</a:t>
            </a:fld>
            <a:endParaRPr lang="es-E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a:extLst>
              <a:ext uri="{FF2B5EF4-FFF2-40B4-BE49-F238E27FC236}">
                <a16:creationId xmlns:a16="http://schemas.microsoft.com/office/drawing/2014/main" id="{60952D23-72FC-44F5-9B89-61F558B0B6D5}"/>
              </a:ext>
            </a:extLst>
          </p:cNvPr>
          <p:cNvSpPr>
            <a:spLocks noGrp="1"/>
          </p:cNvSpPr>
          <p:nvPr>
            <p:ph type="dt" sz="half" idx="10"/>
          </p:nvPr>
        </p:nvSpPr>
        <p:spPr/>
        <p:txBody>
          <a:bodyPr/>
          <a:lstStyle>
            <a:lvl1pPr>
              <a:defRPr/>
            </a:lvl1pPr>
          </a:lstStyle>
          <a:p>
            <a:pPr>
              <a:defRPr/>
            </a:pPr>
            <a:fld id="{34FE72F9-2A15-4BB1-8E62-B06712B2CA19}" type="datetimeFigureOut">
              <a:rPr lang="es-ES"/>
              <a:pPr>
                <a:defRPr/>
              </a:pPr>
              <a:t>08/03/2023</a:t>
            </a:fld>
            <a:endParaRPr lang="es-ES"/>
          </a:p>
        </p:txBody>
      </p:sp>
      <p:sp>
        <p:nvSpPr>
          <p:cNvPr id="5" name="4 Marcador de pie de página">
            <a:extLst>
              <a:ext uri="{FF2B5EF4-FFF2-40B4-BE49-F238E27FC236}">
                <a16:creationId xmlns:a16="http://schemas.microsoft.com/office/drawing/2014/main" id="{80421CA9-F123-4D15-B7DF-EB1CCDE30D40}"/>
              </a:ext>
            </a:extLst>
          </p:cNvPr>
          <p:cNvSpPr>
            <a:spLocks noGrp="1"/>
          </p:cNvSpPr>
          <p:nvPr>
            <p:ph type="ftr" sz="quarter" idx="11"/>
          </p:nvPr>
        </p:nvSpPr>
        <p:spPr/>
        <p:txBody>
          <a:bodyPr/>
          <a:lstStyle>
            <a:lvl1pPr>
              <a:defRPr/>
            </a:lvl1pPr>
          </a:lstStyle>
          <a:p>
            <a:pPr>
              <a:defRPr/>
            </a:pPr>
            <a:endParaRPr lang="es-ES"/>
          </a:p>
        </p:txBody>
      </p:sp>
      <p:sp>
        <p:nvSpPr>
          <p:cNvPr id="6" name="5 Marcador de número de diapositiva">
            <a:extLst>
              <a:ext uri="{FF2B5EF4-FFF2-40B4-BE49-F238E27FC236}">
                <a16:creationId xmlns:a16="http://schemas.microsoft.com/office/drawing/2014/main" id="{FA3B571D-F02F-422B-B47C-A8561230421D}"/>
              </a:ext>
            </a:extLst>
          </p:cNvPr>
          <p:cNvSpPr>
            <a:spLocks noGrp="1"/>
          </p:cNvSpPr>
          <p:nvPr>
            <p:ph type="sldNum" sz="quarter" idx="12"/>
          </p:nvPr>
        </p:nvSpPr>
        <p:spPr/>
        <p:txBody>
          <a:bodyPr/>
          <a:lstStyle>
            <a:lvl1pPr>
              <a:defRPr/>
            </a:lvl1pPr>
          </a:lstStyle>
          <a:p>
            <a:fld id="{0C6FE20C-0BD7-4E7E-AECC-C9CB27591984}" type="slidenum">
              <a:rPr lang="es-ES" altLang="en-US"/>
              <a:pPr/>
              <a:t>‹Nº›</a:t>
            </a:fld>
            <a:endParaRPr lang="es-ES" altLang="en-US"/>
          </a:p>
        </p:txBody>
      </p:sp>
    </p:spTree>
    <p:extLst>
      <p:ext uri="{BB962C8B-B14F-4D97-AF65-F5344CB8AC3E}">
        <p14:creationId xmlns:p14="http://schemas.microsoft.com/office/powerpoint/2010/main" val="16146169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a:extLst>
              <a:ext uri="{FF2B5EF4-FFF2-40B4-BE49-F238E27FC236}">
                <a16:creationId xmlns:a16="http://schemas.microsoft.com/office/drawing/2014/main" id="{1500B813-B8A4-4FB2-BC1C-3DAB25261927}"/>
              </a:ext>
            </a:extLst>
          </p:cNvPr>
          <p:cNvSpPr>
            <a:spLocks noGrp="1"/>
          </p:cNvSpPr>
          <p:nvPr>
            <p:ph type="dt" sz="half" idx="10"/>
          </p:nvPr>
        </p:nvSpPr>
        <p:spPr/>
        <p:txBody>
          <a:bodyPr/>
          <a:lstStyle>
            <a:lvl1pPr>
              <a:defRPr/>
            </a:lvl1pPr>
          </a:lstStyle>
          <a:p>
            <a:pPr>
              <a:defRPr/>
            </a:pPr>
            <a:fld id="{0440052D-F761-47C5-8B50-82D1807B7D99}" type="datetimeFigureOut">
              <a:rPr lang="es-ES"/>
              <a:pPr>
                <a:defRPr/>
              </a:pPr>
              <a:t>08/03/2023</a:t>
            </a:fld>
            <a:endParaRPr lang="es-ES"/>
          </a:p>
        </p:txBody>
      </p:sp>
      <p:sp>
        <p:nvSpPr>
          <p:cNvPr id="5" name="4 Marcador de pie de página">
            <a:extLst>
              <a:ext uri="{FF2B5EF4-FFF2-40B4-BE49-F238E27FC236}">
                <a16:creationId xmlns:a16="http://schemas.microsoft.com/office/drawing/2014/main" id="{09BBB2D4-8829-4196-8761-D59122492D3D}"/>
              </a:ext>
            </a:extLst>
          </p:cNvPr>
          <p:cNvSpPr>
            <a:spLocks noGrp="1"/>
          </p:cNvSpPr>
          <p:nvPr>
            <p:ph type="ftr" sz="quarter" idx="11"/>
          </p:nvPr>
        </p:nvSpPr>
        <p:spPr/>
        <p:txBody>
          <a:bodyPr/>
          <a:lstStyle>
            <a:lvl1pPr>
              <a:defRPr/>
            </a:lvl1pPr>
          </a:lstStyle>
          <a:p>
            <a:pPr>
              <a:defRPr/>
            </a:pPr>
            <a:endParaRPr lang="es-ES"/>
          </a:p>
        </p:txBody>
      </p:sp>
      <p:sp>
        <p:nvSpPr>
          <p:cNvPr id="6" name="5 Marcador de número de diapositiva">
            <a:extLst>
              <a:ext uri="{FF2B5EF4-FFF2-40B4-BE49-F238E27FC236}">
                <a16:creationId xmlns:a16="http://schemas.microsoft.com/office/drawing/2014/main" id="{EF87122E-56E4-4FB5-87F5-A6E60AD65655}"/>
              </a:ext>
            </a:extLst>
          </p:cNvPr>
          <p:cNvSpPr>
            <a:spLocks noGrp="1"/>
          </p:cNvSpPr>
          <p:nvPr>
            <p:ph type="sldNum" sz="quarter" idx="12"/>
          </p:nvPr>
        </p:nvSpPr>
        <p:spPr/>
        <p:txBody>
          <a:bodyPr/>
          <a:lstStyle>
            <a:lvl1pPr>
              <a:defRPr/>
            </a:lvl1pPr>
          </a:lstStyle>
          <a:p>
            <a:fld id="{73674F59-D534-4D23-B71F-572008FE34CF}" type="slidenum">
              <a:rPr lang="es-ES" altLang="en-US"/>
              <a:pPr/>
              <a:t>‹Nº›</a:t>
            </a:fld>
            <a:endParaRPr lang="es-ES" altLang="en-US"/>
          </a:p>
        </p:txBody>
      </p:sp>
    </p:spTree>
    <p:extLst>
      <p:ext uri="{BB962C8B-B14F-4D97-AF65-F5344CB8AC3E}">
        <p14:creationId xmlns:p14="http://schemas.microsoft.com/office/powerpoint/2010/main" val="365835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a:extLst>
              <a:ext uri="{FF2B5EF4-FFF2-40B4-BE49-F238E27FC236}">
                <a16:creationId xmlns:a16="http://schemas.microsoft.com/office/drawing/2014/main" id="{AA76C70F-A699-4C04-B28F-D9464717A11F}"/>
              </a:ext>
            </a:extLst>
          </p:cNvPr>
          <p:cNvSpPr>
            <a:spLocks noGrp="1"/>
          </p:cNvSpPr>
          <p:nvPr>
            <p:ph type="dt" sz="half" idx="10"/>
          </p:nvPr>
        </p:nvSpPr>
        <p:spPr/>
        <p:txBody>
          <a:bodyPr/>
          <a:lstStyle>
            <a:lvl1pPr>
              <a:defRPr/>
            </a:lvl1pPr>
          </a:lstStyle>
          <a:p>
            <a:pPr>
              <a:defRPr/>
            </a:pPr>
            <a:fld id="{9C4D45C4-E27C-4CBD-AC12-F5FB83B62176}" type="datetimeFigureOut">
              <a:rPr lang="es-ES"/>
              <a:pPr>
                <a:defRPr/>
              </a:pPr>
              <a:t>08/03/2023</a:t>
            </a:fld>
            <a:endParaRPr lang="es-ES"/>
          </a:p>
        </p:txBody>
      </p:sp>
      <p:sp>
        <p:nvSpPr>
          <p:cNvPr id="5" name="4 Marcador de pie de página">
            <a:extLst>
              <a:ext uri="{FF2B5EF4-FFF2-40B4-BE49-F238E27FC236}">
                <a16:creationId xmlns:a16="http://schemas.microsoft.com/office/drawing/2014/main" id="{E7230FDF-C582-48C8-A27A-71C5A699E26C}"/>
              </a:ext>
            </a:extLst>
          </p:cNvPr>
          <p:cNvSpPr>
            <a:spLocks noGrp="1"/>
          </p:cNvSpPr>
          <p:nvPr>
            <p:ph type="ftr" sz="quarter" idx="11"/>
          </p:nvPr>
        </p:nvSpPr>
        <p:spPr/>
        <p:txBody>
          <a:bodyPr/>
          <a:lstStyle>
            <a:lvl1pPr>
              <a:defRPr/>
            </a:lvl1pPr>
          </a:lstStyle>
          <a:p>
            <a:pPr>
              <a:defRPr/>
            </a:pPr>
            <a:endParaRPr lang="es-ES"/>
          </a:p>
        </p:txBody>
      </p:sp>
      <p:sp>
        <p:nvSpPr>
          <p:cNvPr id="6" name="5 Marcador de número de diapositiva">
            <a:extLst>
              <a:ext uri="{FF2B5EF4-FFF2-40B4-BE49-F238E27FC236}">
                <a16:creationId xmlns:a16="http://schemas.microsoft.com/office/drawing/2014/main" id="{908235F4-C287-4334-B00F-3C3C362BDD3B}"/>
              </a:ext>
            </a:extLst>
          </p:cNvPr>
          <p:cNvSpPr>
            <a:spLocks noGrp="1"/>
          </p:cNvSpPr>
          <p:nvPr>
            <p:ph type="sldNum" sz="quarter" idx="12"/>
          </p:nvPr>
        </p:nvSpPr>
        <p:spPr/>
        <p:txBody>
          <a:bodyPr/>
          <a:lstStyle>
            <a:lvl1pPr>
              <a:defRPr/>
            </a:lvl1pPr>
          </a:lstStyle>
          <a:p>
            <a:fld id="{DF6EB57A-14D5-4C2E-87A0-424A8AAD23B1}" type="slidenum">
              <a:rPr lang="es-ES" altLang="en-US"/>
              <a:pPr/>
              <a:t>‹Nº›</a:t>
            </a:fld>
            <a:endParaRPr lang="es-ES" altLang="en-US"/>
          </a:p>
        </p:txBody>
      </p:sp>
    </p:spTree>
    <p:extLst>
      <p:ext uri="{BB962C8B-B14F-4D97-AF65-F5344CB8AC3E}">
        <p14:creationId xmlns:p14="http://schemas.microsoft.com/office/powerpoint/2010/main" val="40725177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a:extLst>
              <a:ext uri="{FF2B5EF4-FFF2-40B4-BE49-F238E27FC236}">
                <a16:creationId xmlns:a16="http://schemas.microsoft.com/office/drawing/2014/main" id="{456DE29D-7B6E-4582-AF5E-BD653DB9080D}"/>
              </a:ext>
            </a:extLst>
          </p:cNvPr>
          <p:cNvSpPr>
            <a:spLocks noGrp="1"/>
          </p:cNvSpPr>
          <p:nvPr>
            <p:ph type="dt" sz="half" idx="10"/>
          </p:nvPr>
        </p:nvSpPr>
        <p:spPr/>
        <p:txBody>
          <a:bodyPr/>
          <a:lstStyle>
            <a:lvl1pPr>
              <a:defRPr/>
            </a:lvl1pPr>
          </a:lstStyle>
          <a:p>
            <a:pPr>
              <a:defRPr/>
            </a:pPr>
            <a:fld id="{9AECEF6F-3C71-4403-890D-68F525F03D4C}" type="datetimeFigureOut">
              <a:rPr lang="es-ES"/>
              <a:pPr>
                <a:defRPr/>
              </a:pPr>
              <a:t>08/03/2023</a:t>
            </a:fld>
            <a:endParaRPr lang="es-ES"/>
          </a:p>
        </p:txBody>
      </p:sp>
      <p:sp>
        <p:nvSpPr>
          <p:cNvPr id="5" name="4 Marcador de pie de página">
            <a:extLst>
              <a:ext uri="{FF2B5EF4-FFF2-40B4-BE49-F238E27FC236}">
                <a16:creationId xmlns:a16="http://schemas.microsoft.com/office/drawing/2014/main" id="{082CB3A7-9E26-4A6E-B613-B1DA37D81C52}"/>
              </a:ext>
            </a:extLst>
          </p:cNvPr>
          <p:cNvSpPr>
            <a:spLocks noGrp="1"/>
          </p:cNvSpPr>
          <p:nvPr>
            <p:ph type="ftr" sz="quarter" idx="11"/>
          </p:nvPr>
        </p:nvSpPr>
        <p:spPr/>
        <p:txBody>
          <a:bodyPr/>
          <a:lstStyle>
            <a:lvl1pPr>
              <a:defRPr/>
            </a:lvl1pPr>
          </a:lstStyle>
          <a:p>
            <a:pPr>
              <a:defRPr/>
            </a:pPr>
            <a:endParaRPr lang="es-ES"/>
          </a:p>
        </p:txBody>
      </p:sp>
      <p:sp>
        <p:nvSpPr>
          <p:cNvPr id="6" name="5 Marcador de número de diapositiva">
            <a:extLst>
              <a:ext uri="{FF2B5EF4-FFF2-40B4-BE49-F238E27FC236}">
                <a16:creationId xmlns:a16="http://schemas.microsoft.com/office/drawing/2014/main" id="{65129D06-6D10-4CAA-AD13-9F19DC4CF869}"/>
              </a:ext>
            </a:extLst>
          </p:cNvPr>
          <p:cNvSpPr>
            <a:spLocks noGrp="1"/>
          </p:cNvSpPr>
          <p:nvPr>
            <p:ph type="sldNum" sz="quarter" idx="12"/>
          </p:nvPr>
        </p:nvSpPr>
        <p:spPr/>
        <p:txBody>
          <a:bodyPr/>
          <a:lstStyle>
            <a:lvl1pPr>
              <a:defRPr/>
            </a:lvl1pPr>
          </a:lstStyle>
          <a:p>
            <a:fld id="{D7DBEC0D-EEF5-40AB-AC45-198B05D8B1BA}" type="slidenum">
              <a:rPr lang="es-ES" altLang="en-US"/>
              <a:pPr/>
              <a:t>‹Nº›</a:t>
            </a:fld>
            <a:endParaRPr lang="es-ES" altLang="en-US"/>
          </a:p>
        </p:txBody>
      </p:sp>
    </p:spTree>
    <p:extLst>
      <p:ext uri="{BB962C8B-B14F-4D97-AF65-F5344CB8AC3E}">
        <p14:creationId xmlns:p14="http://schemas.microsoft.com/office/powerpoint/2010/main" val="611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a:extLst>
              <a:ext uri="{FF2B5EF4-FFF2-40B4-BE49-F238E27FC236}">
                <a16:creationId xmlns:a16="http://schemas.microsoft.com/office/drawing/2014/main" id="{E1E818F3-4856-4109-9264-B60EA490A5C4}"/>
              </a:ext>
            </a:extLst>
          </p:cNvPr>
          <p:cNvSpPr>
            <a:spLocks noGrp="1"/>
          </p:cNvSpPr>
          <p:nvPr>
            <p:ph type="dt" sz="half" idx="10"/>
          </p:nvPr>
        </p:nvSpPr>
        <p:spPr/>
        <p:txBody>
          <a:bodyPr/>
          <a:lstStyle>
            <a:lvl1pPr>
              <a:defRPr/>
            </a:lvl1pPr>
          </a:lstStyle>
          <a:p>
            <a:pPr>
              <a:defRPr/>
            </a:pPr>
            <a:fld id="{E6A77470-FAEA-4BC1-AFD1-0BF92638C947}" type="datetimeFigureOut">
              <a:rPr lang="es-ES"/>
              <a:pPr>
                <a:defRPr/>
              </a:pPr>
              <a:t>08/03/2023</a:t>
            </a:fld>
            <a:endParaRPr lang="es-ES"/>
          </a:p>
        </p:txBody>
      </p:sp>
      <p:sp>
        <p:nvSpPr>
          <p:cNvPr id="5" name="4 Marcador de pie de página">
            <a:extLst>
              <a:ext uri="{FF2B5EF4-FFF2-40B4-BE49-F238E27FC236}">
                <a16:creationId xmlns:a16="http://schemas.microsoft.com/office/drawing/2014/main" id="{095126AB-F353-4B58-9946-CEB0E98B9DF8}"/>
              </a:ext>
            </a:extLst>
          </p:cNvPr>
          <p:cNvSpPr>
            <a:spLocks noGrp="1"/>
          </p:cNvSpPr>
          <p:nvPr>
            <p:ph type="ftr" sz="quarter" idx="11"/>
          </p:nvPr>
        </p:nvSpPr>
        <p:spPr/>
        <p:txBody>
          <a:bodyPr/>
          <a:lstStyle>
            <a:lvl1pPr>
              <a:defRPr/>
            </a:lvl1pPr>
          </a:lstStyle>
          <a:p>
            <a:pPr>
              <a:defRPr/>
            </a:pPr>
            <a:endParaRPr lang="es-ES"/>
          </a:p>
        </p:txBody>
      </p:sp>
      <p:sp>
        <p:nvSpPr>
          <p:cNvPr id="6" name="5 Marcador de número de diapositiva">
            <a:extLst>
              <a:ext uri="{FF2B5EF4-FFF2-40B4-BE49-F238E27FC236}">
                <a16:creationId xmlns:a16="http://schemas.microsoft.com/office/drawing/2014/main" id="{47B7BC19-3AC7-4564-B414-A3D517DDF5A9}"/>
              </a:ext>
            </a:extLst>
          </p:cNvPr>
          <p:cNvSpPr>
            <a:spLocks noGrp="1"/>
          </p:cNvSpPr>
          <p:nvPr>
            <p:ph type="sldNum" sz="quarter" idx="12"/>
          </p:nvPr>
        </p:nvSpPr>
        <p:spPr/>
        <p:txBody>
          <a:bodyPr/>
          <a:lstStyle>
            <a:lvl1pPr>
              <a:defRPr/>
            </a:lvl1pPr>
          </a:lstStyle>
          <a:p>
            <a:fld id="{C7CC8AF4-9FD6-4436-BF03-C43795EA9D88}" type="slidenum">
              <a:rPr lang="es-ES" altLang="en-US"/>
              <a:pPr/>
              <a:t>‹Nº›</a:t>
            </a:fld>
            <a:endParaRPr lang="es-ES" altLang="en-US"/>
          </a:p>
        </p:txBody>
      </p:sp>
    </p:spTree>
    <p:extLst>
      <p:ext uri="{BB962C8B-B14F-4D97-AF65-F5344CB8AC3E}">
        <p14:creationId xmlns:p14="http://schemas.microsoft.com/office/powerpoint/2010/main" val="357699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3 Marcador de fecha">
            <a:extLst>
              <a:ext uri="{FF2B5EF4-FFF2-40B4-BE49-F238E27FC236}">
                <a16:creationId xmlns:a16="http://schemas.microsoft.com/office/drawing/2014/main" id="{269951C5-6F73-4796-BEE5-2CC68CD71FDD}"/>
              </a:ext>
            </a:extLst>
          </p:cNvPr>
          <p:cNvSpPr>
            <a:spLocks noGrp="1"/>
          </p:cNvSpPr>
          <p:nvPr>
            <p:ph type="dt" sz="half" idx="10"/>
          </p:nvPr>
        </p:nvSpPr>
        <p:spPr/>
        <p:txBody>
          <a:bodyPr/>
          <a:lstStyle>
            <a:lvl1pPr>
              <a:defRPr/>
            </a:lvl1pPr>
          </a:lstStyle>
          <a:p>
            <a:pPr>
              <a:defRPr/>
            </a:pPr>
            <a:fld id="{D0E8E091-7E36-4B2C-93D2-C676ED60AB75}" type="datetimeFigureOut">
              <a:rPr lang="es-ES"/>
              <a:pPr>
                <a:defRPr/>
              </a:pPr>
              <a:t>08/03/2023</a:t>
            </a:fld>
            <a:endParaRPr lang="es-ES"/>
          </a:p>
        </p:txBody>
      </p:sp>
      <p:sp>
        <p:nvSpPr>
          <p:cNvPr id="6" name="4 Marcador de pie de página">
            <a:extLst>
              <a:ext uri="{FF2B5EF4-FFF2-40B4-BE49-F238E27FC236}">
                <a16:creationId xmlns:a16="http://schemas.microsoft.com/office/drawing/2014/main" id="{1478E2DE-2E9F-4149-B96D-3D378BEE13E9}"/>
              </a:ext>
            </a:extLst>
          </p:cNvPr>
          <p:cNvSpPr>
            <a:spLocks noGrp="1"/>
          </p:cNvSpPr>
          <p:nvPr>
            <p:ph type="ftr" sz="quarter" idx="11"/>
          </p:nvPr>
        </p:nvSpPr>
        <p:spPr/>
        <p:txBody>
          <a:bodyPr/>
          <a:lstStyle>
            <a:lvl1pPr>
              <a:defRPr/>
            </a:lvl1pPr>
          </a:lstStyle>
          <a:p>
            <a:pPr>
              <a:defRPr/>
            </a:pPr>
            <a:endParaRPr lang="es-ES"/>
          </a:p>
        </p:txBody>
      </p:sp>
      <p:sp>
        <p:nvSpPr>
          <p:cNvPr id="7" name="5 Marcador de número de diapositiva">
            <a:extLst>
              <a:ext uri="{FF2B5EF4-FFF2-40B4-BE49-F238E27FC236}">
                <a16:creationId xmlns:a16="http://schemas.microsoft.com/office/drawing/2014/main" id="{1D4C7B80-F629-4D8B-8FD4-624EAB410943}"/>
              </a:ext>
            </a:extLst>
          </p:cNvPr>
          <p:cNvSpPr>
            <a:spLocks noGrp="1"/>
          </p:cNvSpPr>
          <p:nvPr>
            <p:ph type="sldNum" sz="quarter" idx="12"/>
          </p:nvPr>
        </p:nvSpPr>
        <p:spPr/>
        <p:txBody>
          <a:bodyPr/>
          <a:lstStyle>
            <a:lvl1pPr>
              <a:defRPr/>
            </a:lvl1pPr>
          </a:lstStyle>
          <a:p>
            <a:fld id="{C6CDD33D-E1FC-44E5-BEA6-AB5F3A876C7F}" type="slidenum">
              <a:rPr lang="es-ES" altLang="en-US"/>
              <a:pPr/>
              <a:t>‹Nº›</a:t>
            </a:fld>
            <a:endParaRPr lang="es-ES" altLang="en-US"/>
          </a:p>
        </p:txBody>
      </p:sp>
    </p:spTree>
    <p:extLst>
      <p:ext uri="{BB962C8B-B14F-4D97-AF65-F5344CB8AC3E}">
        <p14:creationId xmlns:p14="http://schemas.microsoft.com/office/powerpoint/2010/main" val="1787170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3 Marcador de fecha">
            <a:extLst>
              <a:ext uri="{FF2B5EF4-FFF2-40B4-BE49-F238E27FC236}">
                <a16:creationId xmlns:a16="http://schemas.microsoft.com/office/drawing/2014/main" id="{DBB9DA68-8988-4288-98A8-C20CF8E00375}"/>
              </a:ext>
            </a:extLst>
          </p:cNvPr>
          <p:cNvSpPr>
            <a:spLocks noGrp="1"/>
          </p:cNvSpPr>
          <p:nvPr>
            <p:ph type="dt" sz="half" idx="10"/>
          </p:nvPr>
        </p:nvSpPr>
        <p:spPr/>
        <p:txBody>
          <a:bodyPr/>
          <a:lstStyle>
            <a:lvl1pPr>
              <a:defRPr/>
            </a:lvl1pPr>
          </a:lstStyle>
          <a:p>
            <a:pPr>
              <a:defRPr/>
            </a:pPr>
            <a:fld id="{ED58AD38-F92F-454C-A518-F22E7BF238A7}" type="datetimeFigureOut">
              <a:rPr lang="es-ES"/>
              <a:pPr>
                <a:defRPr/>
              </a:pPr>
              <a:t>08/03/2023</a:t>
            </a:fld>
            <a:endParaRPr lang="es-ES"/>
          </a:p>
        </p:txBody>
      </p:sp>
      <p:sp>
        <p:nvSpPr>
          <p:cNvPr id="8" name="4 Marcador de pie de página">
            <a:extLst>
              <a:ext uri="{FF2B5EF4-FFF2-40B4-BE49-F238E27FC236}">
                <a16:creationId xmlns:a16="http://schemas.microsoft.com/office/drawing/2014/main" id="{C52817D3-216D-46BF-B9F7-EFDC9ABE1647}"/>
              </a:ext>
            </a:extLst>
          </p:cNvPr>
          <p:cNvSpPr>
            <a:spLocks noGrp="1"/>
          </p:cNvSpPr>
          <p:nvPr>
            <p:ph type="ftr" sz="quarter" idx="11"/>
          </p:nvPr>
        </p:nvSpPr>
        <p:spPr/>
        <p:txBody>
          <a:bodyPr/>
          <a:lstStyle>
            <a:lvl1pPr>
              <a:defRPr/>
            </a:lvl1pPr>
          </a:lstStyle>
          <a:p>
            <a:pPr>
              <a:defRPr/>
            </a:pPr>
            <a:endParaRPr lang="es-ES"/>
          </a:p>
        </p:txBody>
      </p:sp>
      <p:sp>
        <p:nvSpPr>
          <p:cNvPr id="9" name="5 Marcador de número de diapositiva">
            <a:extLst>
              <a:ext uri="{FF2B5EF4-FFF2-40B4-BE49-F238E27FC236}">
                <a16:creationId xmlns:a16="http://schemas.microsoft.com/office/drawing/2014/main" id="{3D9E58C9-2AE8-4D3C-92E9-8E16B6BCFF92}"/>
              </a:ext>
            </a:extLst>
          </p:cNvPr>
          <p:cNvSpPr>
            <a:spLocks noGrp="1"/>
          </p:cNvSpPr>
          <p:nvPr>
            <p:ph type="sldNum" sz="quarter" idx="12"/>
          </p:nvPr>
        </p:nvSpPr>
        <p:spPr/>
        <p:txBody>
          <a:bodyPr/>
          <a:lstStyle>
            <a:lvl1pPr>
              <a:defRPr/>
            </a:lvl1pPr>
          </a:lstStyle>
          <a:p>
            <a:fld id="{24CED47F-6A1C-4F0D-B648-555F691D990E}" type="slidenum">
              <a:rPr lang="es-ES" altLang="en-US"/>
              <a:pPr/>
              <a:t>‹Nº›</a:t>
            </a:fld>
            <a:endParaRPr lang="es-ES" altLang="en-US"/>
          </a:p>
        </p:txBody>
      </p:sp>
    </p:spTree>
    <p:extLst>
      <p:ext uri="{BB962C8B-B14F-4D97-AF65-F5344CB8AC3E}">
        <p14:creationId xmlns:p14="http://schemas.microsoft.com/office/powerpoint/2010/main" val="549747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3 Marcador de fecha">
            <a:extLst>
              <a:ext uri="{FF2B5EF4-FFF2-40B4-BE49-F238E27FC236}">
                <a16:creationId xmlns:a16="http://schemas.microsoft.com/office/drawing/2014/main" id="{4C443D78-683D-4DC9-B84B-0EA38B482BB0}"/>
              </a:ext>
            </a:extLst>
          </p:cNvPr>
          <p:cNvSpPr>
            <a:spLocks noGrp="1"/>
          </p:cNvSpPr>
          <p:nvPr>
            <p:ph type="dt" sz="half" idx="10"/>
          </p:nvPr>
        </p:nvSpPr>
        <p:spPr/>
        <p:txBody>
          <a:bodyPr/>
          <a:lstStyle>
            <a:lvl1pPr>
              <a:defRPr/>
            </a:lvl1pPr>
          </a:lstStyle>
          <a:p>
            <a:pPr>
              <a:defRPr/>
            </a:pPr>
            <a:fld id="{B3D6738E-C981-45A0-BE22-8FB80AACBD47}" type="datetimeFigureOut">
              <a:rPr lang="es-ES"/>
              <a:pPr>
                <a:defRPr/>
              </a:pPr>
              <a:t>08/03/2023</a:t>
            </a:fld>
            <a:endParaRPr lang="es-ES"/>
          </a:p>
        </p:txBody>
      </p:sp>
      <p:sp>
        <p:nvSpPr>
          <p:cNvPr id="4" name="4 Marcador de pie de página">
            <a:extLst>
              <a:ext uri="{FF2B5EF4-FFF2-40B4-BE49-F238E27FC236}">
                <a16:creationId xmlns:a16="http://schemas.microsoft.com/office/drawing/2014/main" id="{09426033-3609-42F1-AC54-B39B93A99332}"/>
              </a:ext>
            </a:extLst>
          </p:cNvPr>
          <p:cNvSpPr>
            <a:spLocks noGrp="1"/>
          </p:cNvSpPr>
          <p:nvPr>
            <p:ph type="ftr" sz="quarter" idx="11"/>
          </p:nvPr>
        </p:nvSpPr>
        <p:spPr/>
        <p:txBody>
          <a:bodyPr/>
          <a:lstStyle>
            <a:lvl1pPr>
              <a:defRPr/>
            </a:lvl1pPr>
          </a:lstStyle>
          <a:p>
            <a:pPr>
              <a:defRPr/>
            </a:pPr>
            <a:endParaRPr lang="es-ES"/>
          </a:p>
        </p:txBody>
      </p:sp>
      <p:sp>
        <p:nvSpPr>
          <p:cNvPr id="5" name="5 Marcador de número de diapositiva">
            <a:extLst>
              <a:ext uri="{FF2B5EF4-FFF2-40B4-BE49-F238E27FC236}">
                <a16:creationId xmlns:a16="http://schemas.microsoft.com/office/drawing/2014/main" id="{29D05DF8-7A20-44AA-BED8-E6B6321016B2}"/>
              </a:ext>
            </a:extLst>
          </p:cNvPr>
          <p:cNvSpPr>
            <a:spLocks noGrp="1"/>
          </p:cNvSpPr>
          <p:nvPr>
            <p:ph type="sldNum" sz="quarter" idx="12"/>
          </p:nvPr>
        </p:nvSpPr>
        <p:spPr/>
        <p:txBody>
          <a:bodyPr/>
          <a:lstStyle>
            <a:lvl1pPr>
              <a:defRPr/>
            </a:lvl1pPr>
          </a:lstStyle>
          <a:p>
            <a:fld id="{3E190ED6-3F29-46D8-9579-20D673CC6038}" type="slidenum">
              <a:rPr lang="es-ES" altLang="en-US"/>
              <a:pPr/>
              <a:t>‹Nº›</a:t>
            </a:fld>
            <a:endParaRPr lang="es-ES" altLang="en-US"/>
          </a:p>
        </p:txBody>
      </p:sp>
    </p:spTree>
    <p:extLst>
      <p:ext uri="{BB962C8B-B14F-4D97-AF65-F5344CB8AC3E}">
        <p14:creationId xmlns:p14="http://schemas.microsoft.com/office/powerpoint/2010/main" val="1689144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a:extLst>
              <a:ext uri="{FF2B5EF4-FFF2-40B4-BE49-F238E27FC236}">
                <a16:creationId xmlns:a16="http://schemas.microsoft.com/office/drawing/2014/main" id="{9499E062-CD48-4697-B369-530AE6944A98}"/>
              </a:ext>
            </a:extLst>
          </p:cNvPr>
          <p:cNvSpPr>
            <a:spLocks noGrp="1"/>
          </p:cNvSpPr>
          <p:nvPr>
            <p:ph type="dt" sz="half" idx="10"/>
          </p:nvPr>
        </p:nvSpPr>
        <p:spPr/>
        <p:txBody>
          <a:bodyPr/>
          <a:lstStyle>
            <a:lvl1pPr>
              <a:defRPr/>
            </a:lvl1pPr>
          </a:lstStyle>
          <a:p>
            <a:pPr>
              <a:defRPr/>
            </a:pPr>
            <a:fld id="{199A6893-3C92-4532-AA65-39841C49159D}" type="datetimeFigureOut">
              <a:rPr lang="es-ES"/>
              <a:pPr>
                <a:defRPr/>
              </a:pPr>
              <a:t>08/03/2023</a:t>
            </a:fld>
            <a:endParaRPr lang="es-ES"/>
          </a:p>
        </p:txBody>
      </p:sp>
      <p:sp>
        <p:nvSpPr>
          <p:cNvPr id="3" name="4 Marcador de pie de página">
            <a:extLst>
              <a:ext uri="{FF2B5EF4-FFF2-40B4-BE49-F238E27FC236}">
                <a16:creationId xmlns:a16="http://schemas.microsoft.com/office/drawing/2014/main" id="{74B23CA5-09FB-44DE-8E4A-37C13D67DB05}"/>
              </a:ext>
            </a:extLst>
          </p:cNvPr>
          <p:cNvSpPr>
            <a:spLocks noGrp="1"/>
          </p:cNvSpPr>
          <p:nvPr>
            <p:ph type="ftr" sz="quarter" idx="11"/>
          </p:nvPr>
        </p:nvSpPr>
        <p:spPr/>
        <p:txBody>
          <a:bodyPr/>
          <a:lstStyle>
            <a:lvl1pPr>
              <a:defRPr/>
            </a:lvl1pPr>
          </a:lstStyle>
          <a:p>
            <a:pPr>
              <a:defRPr/>
            </a:pPr>
            <a:endParaRPr lang="es-ES"/>
          </a:p>
        </p:txBody>
      </p:sp>
      <p:sp>
        <p:nvSpPr>
          <p:cNvPr id="4" name="5 Marcador de número de diapositiva">
            <a:extLst>
              <a:ext uri="{FF2B5EF4-FFF2-40B4-BE49-F238E27FC236}">
                <a16:creationId xmlns:a16="http://schemas.microsoft.com/office/drawing/2014/main" id="{CCC07BF8-B751-4502-852E-EF798E806745}"/>
              </a:ext>
            </a:extLst>
          </p:cNvPr>
          <p:cNvSpPr>
            <a:spLocks noGrp="1"/>
          </p:cNvSpPr>
          <p:nvPr>
            <p:ph type="sldNum" sz="quarter" idx="12"/>
          </p:nvPr>
        </p:nvSpPr>
        <p:spPr/>
        <p:txBody>
          <a:bodyPr/>
          <a:lstStyle>
            <a:lvl1pPr>
              <a:defRPr/>
            </a:lvl1pPr>
          </a:lstStyle>
          <a:p>
            <a:fld id="{4B496B8B-7757-47CE-BD50-FB6473341F03}" type="slidenum">
              <a:rPr lang="es-ES" altLang="en-US"/>
              <a:pPr/>
              <a:t>‹Nº›</a:t>
            </a:fld>
            <a:endParaRPr lang="es-ES" altLang="en-US"/>
          </a:p>
        </p:txBody>
      </p:sp>
    </p:spTree>
    <p:extLst>
      <p:ext uri="{BB962C8B-B14F-4D97-AF65-F5344CB8AC3E}">
        <p14:creationId xmlns:p14="http://schemas.microsoft.com/office/powerpoint/2010/main" val="3972487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a:extLst>
              <a:ext uri="{FF2B5EF4-FFF2-40B4-BE49-F238E27FC236}">
                <a16:creationId xmlns:a16="http://schemas.microsoft.com/office/drawing/2014/main" id="{31AE5ABF-E50A-4C05-8EDC-0130B64A882A}"/>
              </a:ext>
            </a:extLst>
          </p:cNvPr>
          <p:cNvSpPr>
            <a:spLocks noGrp="1"/>
          </p:cNvSpPr>
          <p:nvPr>
            <p:ph type="dt" sz="half" idx="10"/>
          </p:nvPr>
        </p:nvSpPr>
        <p:spPr/>
        <p:txBody>
          <a:bodyPr/>
          <a:lstStyle>
            <a:lvl1pPr>
              <a:defRPr/>
            </a:lvl1pPr>
          </a:lstStyle>
          <a:p>
            <a:pPr>
              <a:defRPr/>
            </a:pPr>
            <a:fld id="{DE5B2CA9-7339-48EB-A5EE-A1A2A49D7B8E}" type="datetimeFigureOut">
              <a:rPr lang="es-ES"/>
              <a:pPr>
                <a:defRPr/>
              </a:pPr>
              <a:t>08/03/2023</a:t>
            </a:fld>
            <a:endParaRPr lang="es-ES"/>
          </a:p>
        </p:txBody>
      </p:sp>
      <p:sp>
        <p:nvSpPr>
          <p:cNvPr id="6" name="4 Marcador de pie de página">
            <a:extLst>
              <a:ext uri="{FF2B5EF4-FFF2-40B4-BE49-F238E27FC236}">
                <a16:creationId xmlns:a16="http://schemas.microsoft.com/office/drawing/2014/main" id="{E1C57797-1BC6-47D3-BE47-699A91CA8DDF}"/>
              </a:ext>
            </a:extLst>
          </p:cNvPr>
          <p:cNvSpPr>
            <a:spLocks noGrp="1"/>
          </p:cNvSpPr>
          <p:nvPr>
            <p:ph type="ftr" sz="quarter" idx="11"/>
          </p:nvPr>
        </p:nvSpPr>
        <p:spPr/>
        <p:txBody>
          <a:bodyPr/>
          <a:lstStyle>
            <a:lvl1pPr>
              <a:defRPr/>
            </a:lvl1pPr>
          </a:lstStyle>
          <a:p>
            <a:pPr>
              <a:defRPr/>
            </a:pPr>
            <a:endParaRPr lang="es-ES"/>
          </a:p>
        </p:txBody>
      </p:sp>
      <p:sp>
        <p:nvSpPr>
          <p:cNvPr id="7" name="5 Marcador de número de diapositiva">
            <a:extLst>
              <a:ext uri="{FF2B5EF4-FFF2-40B4-BE49-F238E27FC236}">
                <a16:creationId xmlns:a16="http://schemas.microsoft.com/office/drawing/2014/main" id="{717F8475-A179-4420-BAAC-C7300BF113EC}"/>
              </a:ext>
            </a:extLst>
          </p:cNvPr>
          <p:cNvSpPr>
            <a:spLocks noGrp="1"/>
          </p:cNvSpPr>
          <p:nvPr>
            <p:ph type="sldNum" sz="quarter" idx="12"/>
          </p:nvPr>
        </p:nvSpPr>
        <p:spPr/>
        <p:txBody>
          <a:bodyPr/>
          <a:lstStyle>
            <a:lvl1pPr>
              <a:defRPr/>
            </a:lvl1pPr>
          </a:lstStyle>
          <a:p>
            <a:fld id="{077102BA-B826-42FF-9E90-77D01D98572F}" type="slidenum">
              <a:rPr lang="es-ES" altLang="en-US"/>
              <a:pPr/>
              <a:t>‹Nº›</a:t>
            </a:fld>
            <a:endParaRPr lang="es-ES" altLang="en-US"/>
          </a:p>
        </p:txBody>
      </p:sp>
    </p:spTree>
    <p:extLst>
      <p:ext uri="{BB962C8B-B14F-4D97-AF65-F5344CB8AC3E}">
        <p14:creationId xmlns:p14="http://schemas.microsoft.com/office/powerpoint/2010/main" val="2614537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a:extLst>
              <a:ext uri="{FF2B5EF4-FFF2-40B4-BE49-F238E27FC236}">
                <a16:creationId xmlns:a16="http://schemas.microsoft.com/office/drawing/2014/main" id="{CD0F8D38-D371-45DE-A0D4-6D63AE7F808D}"/>
              </a:ext>
            </a:extLst>
          </p:cNvPr>
          <p:cNvSpPr>
            <a:spLocks noGrp="1"/>
          </p:cNvSpPr>
          <p:nvPr>
            <p:ph type="dt" sz="half" idx="10"/>
          </p:nvPr>
        </p:nvSpPr>
        <p:spPr/>
        <p:txBody>
          <a:bodyPr/>
          <a:lstStyle>
            <a:lvl1pPr>
              <a:defRPr/>
            </a:lvl1pPr>
          </a:lstStyle>
          <a:p>
            <a:pPr>
              <a:defRPr/>
            </a:pPr>
            <a:fld id="{08703545-838B-446C-ADD8-58F8D08994B9}" type="datetimeFigureOut">
              <a:rPr lang="es-ES"/>
              <a:pPr>
                <a:defRPr/>
              </a:pPr>
              <a:t>08/03/2023</a:t>
            </a:fld>
            <a:endParaRPr lang="es-ES"/>
          </a:p>
        </p:txBody>
      </p:sp>
      <p:sp>
        <p:nvSpPr>
          <p:cNvPr id="6" name="4 Marcador de pie de página">
            <a:extLst>
              <a:ext uri="{FF2B5EF4-FFF2-40B4-BE49-F238E27FC236}">
                <a16:creationId xmlns:a16="http://schemas.microsoft.com/office/drawing/2014/main" id="{E062F2A3-E820-42D2-8AA6-0F5A54840F50}"/>
              </a:ext>
            </a:extLst>
          </p:cNvPr>
          <p:cNvSpPr>
            <a:spLocks noGrp="1"/>
          </p:cNvSpPr>
          <p:nvPr>
            <p:ph type="ftr" sz="quarter" idx="11"/>
          </p:nvPr>
        </p:nvSpPr>
        <p:spPr/>
        <p:txBody>
          <a:bodyPr/>
          <a:lstStyle>
            <a:lvl1pPr>
              <a:defRPr/>
            </a:lvl1pPr>
          </a:lstStyle>
          <a:p>
            <a:pPr>
              <a:defRPr/>
            </a:pPr>
            <a:endParaRPr lang="es-ES"/>
          </a:p>
        </p:txBody>
      </p:sp>
      <p:sp>
        <p:nvSpPr>
          <p:cNvPr id="7" name="5 Marcador de número de diapositiva">
            <a:extLst>
              <a:ext uri="{FF2B5EF4-FFF2-40B4-BE49-F238E27FC236}">
                <a16:creationId xmlns:a16="http://schemas.microsoft.com/office/drawing/2014/main" id="{DBA87FCE-1D60-4B49-9D38-4CD7AD08C158}"/>
              </a:ext>
            </a:extLst>
          </p:cNvPr>
          <p:cNvSpPr>
            <a:spLocks noGrp="1"/>
          </p:cNvSpPr>
          <p:nvPr>
            <p:ph type="sldNum" sz="quarter" idx="12"/>
          </p:nvPr>
        </p:nvSpPr>
        <p:spPr/>
        <p:txBody>
          <a:bodyPr/>
          <a:lstStyle>
            <a:lvl1pPr>
              <a:defRPr/>
            </a:lvl1pPr>
          </a:lstStyle>
          <a:p>
            <a:fld id="{1AB8527D-AE11-4865-A5E6-6E49EB6B60A7}" type="slidenum">
              <a:rPr lang="es-ES" altLang="en-US"/>
              <a:pPr/>
              <a:t>‹Nº›</a:t>
            </a:fld>
            <a:endParaRPr lang="es-ES" altLang="en-US"/>
          </a:p>
        </p:txBody>
      </p:sp>
    </p:spTree>
    <p:extLst>
      <p:ext uri="{BB962C8B-B14F-4D97-AF65-F5344CB8AC3E}">
        <p14:creationId xmlns:p14="http://schemas.microsoft.com/office/powerpoint/2010/main" val="2490595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1 Marcador de título">
            <a:extLst>
              <a:ext uri="{FF2B5EF4-FFF2-40B4-BE49-F238E27FC236}">
                <a16:creationId xmlns:a16="http://schemas.microsoft.com/office/drawing/2014/main" id="{0DC0D6B9-8544-4827-803A-C19D95A87447}"/>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n-US"/>
              <a:t>Haga clic para modificar el estilo de título del patrón</a:t>
            </a:r>
          </a:p>
        </p:txBody>
      </p:sp>
      <p:sp>
        <p:nvSpPr>
          <p:cNvPr id="1027" name="2 Marcador de texto">
            <a:extLst>
              <a:ext uri="{FF2B5EF4-FFF2-40B4-BE49-F238E27FC236}">
                <a16:creationId xmlns:a16="http://schemas.microsoft.com/office/drawing/2014/main" id="{1F5D1DA5-89E0-475A-99DA-BCACA5F5032A}"/>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n-US"/>
              <a:t>Haga clic para modificar el estilo de texto del patrón</a:t>
            </a:r>
          </a:p>
          <a:p>
            <a:pPr lvl="1"/>
            <a:r>
              <a:rPr lang="es-ES" altLang="en-US"/>
              <a:t>Segundo nivel</a:t>
            </a:r>
          </a:p>
          <a:p>
            <a:pPr lvl="2"/>
            <a:r>
              <a:rPr lang="es-ES" altLang="en-US"/>
              <a:t>Tercer nivel</a:t>
            </a:r>
          </a:p>
          <a:p>
            <a:pPr lvl="3"/>
            <a:r>
              <a:rPr lang="es-ES" altLang="en-US"/>
              <a:t>Cuarto nivel</a:t>
            </a:r>
          </a:p>
          <a:p>
            <a:pPr lvl="4"/>
            <a:r>
              <a:rPr lang="es-ES" altLang="en-US"/>
              <a:t>Quinto nivel</a:t>
            </a:r>
          </a:p>
        </p:txBody>
      </p:sp>
      <p:sp>
        <p:nvSpPr>
          <p:cNvPr id="4" name="3 Marcador de fecha">
            <a:extLst>
              <a:ext uri="{FF2B5EF4-FFF2-40B4-BE49-F238E27FC236}">
                <a16:creationId xmlns:a16="http://schemas.microsoft.com/office/drawing/2014/main" id="{4D2F90AB-D30F-4A68-8528-BA285A13B2FF}"/>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B49BDF3A-D3A3-4E45-A779-7FDCA1680C28}" type="datetimeFigureOut">
              <a:rPr lang="es-ES"/>
              <a:pPr>
                <a:defRPr/>
              </a:pPr>
              <a:t>08/03/2023</a:t>
            </a:fld>
            <a:endParaRPr lang="es-ES"/>
          </a:p>
        </p:txBody>
      </p:sp>
      <p:sp>
        <p:nvSpPr>
          <p:cNvPr id="5" name="4 Marcador de pie de página">
            <a:extLst>
              <a:ext uri="{FF2B5EF4-FFF2-40B4-BE49-F238E27FC236}">
                <a16:creationId xmlns:a16="http://schemas.microsoft.com/office/drawing/2014/main" id="{C5A7FF3C-E61C-4A4B-9065-1F8F5F600C7E}"/>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s-ES"/>
          </a:p>
        </p:txBody>
      </p:sp>
      <p:sp>
        <p:nvSpPr>
          <p:cNvPr id="6" name="5 Marcador de número de diapositiva">
            <a:extLst>
              <a:ext uri="{FF2B5EF4-FFF2-40B4-BE49-F238E27FC236}">
                <a16:creationId xmlns:a16="http://schemas.microsoft.com/office/drawing/2014/main" id="{AF4CCA45-D626-481F-9734-CA5DDCE5A78A}"/>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18E07D4A-C566-405B-B583-21DB78B6A3EA}" type="slidenum">
              <a:rPr lang="es-ES" altLang="en-US"/>
              <a:pPr/>
              <a:t>‹Nº›</a:t>
            </a:fld>
            <a:endParaRPr lang="es-E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defRPr>
      </a:lvl2pPr>
      <a:lvl3pPr algn="ctr" rtl="0" fontAlgn="base">
        <a:spcBef>
          <a:spcPct val="0"/>
        </a:spcBef>
        <a:spcAft>
          <a:spcPct val="0"/>
        </a:spcAft>
        <a:defRPr sz="4400">
          <a:solidFill>
            <a:schemeClr val="tx1"/>
          </a:solidFill>
          <a:latin typeface="Calibri" panose="020F0502020204030204" pitchFamily="34" charset="0"/>
        </a:defRPr>
      </a:lvl3pPr>
      <a:lvl4pPr algn="ctr" rtl="0" fontAlgn="base">
        <a:spcBef>
          <a:spcPct val="0"/>
        </a:spcBef>
        <a:spcAft>
          <a:spcPct val="0"/>
        </a:spcAft>
        <a:defRPr sz="4400">
          <a:solidFill>
            <a:schemeClr val="tx1"/>
          </a:solidFill>
          <a:latin typeface="Calibri" panose="020F0502020204030204" pitchFamily="34" charset="0"/>
        </a:defRPr>
      </a:lvl4pPr>
      <a:lvl5pPr algn="ctr" rtl="0" fontAlgn="base">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C:\Documents and Settings\prensa.EIMA\Escritorio\ppt\2.jpg">
            <a:extLst>
              <a:ext uri="{FF2B5EF4-FFF2-40B4-BE49-F238E27FC236}">
                <a16:creationId xmlns:a16="http://schemas.microsoft.com/office/drawing/2014/main" id="{916B8B99-4999-4665-8F8E-E2945B368C6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37650" cy="685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4 CuadroTexto">
            <a:extLst>
              <a:ext uri="{FF2B5EF4-FFF2-40B4-BE49-F238E27FC236}">
                <a16:creationId xmlns:a16="http://schemas.microsoft.com/office/drawing/2014/main" id="{63174437-6CC3-4FAB-9EE9-6E052F39E8A0}"/>
              </a:ext>
            </a:extLst>
          </p:cNvPr>
          <p:cNvSpPr txBox="1">
            <a:spLocks noChangeArrowheads="1"/>
          </p:cNvSpPr>
          <p:nvPr/>
        </p:nvSpPr>
        <p:spPr bwMode="auto">
          <a:xfrm>
            <a:off x="4500563" y="1785938"/>
            <a:ext cx="35004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3" name="5 CuadroTexto">
            <a:extLst>
              <a:ext uri="{FF2B5EF4-FFF2-40B4-BE49-F238E27FC236}">
                <a16:creationId xmlns:a16="http://schemas.microsoft.com/office/drawing/2014/main" id="{F86B9090-6D8C-4F42-8DB0-664834E3B492}"/>
              </a:ext>
            </a:extLst>
          </p:cNvPr>
          <p:cNvSpPr txBox="1">
            <a:spLocks noChangeArrowheads="1"/>
          </p:cNvSpPr>
          <p:nvPr/>
        </p:nvSpPr>
        <p:spPr bwMode="auto">
          <a:xfrm>
            <a:off x="4000500" y="3286125"/>
            <a:ext cx="41433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5" name="11 Rectángulo">
            <a:extLst>
              <a:ext uri="{FF2B5EF4-FFF2-40B4-BE49-F238E27FC236}">
                <a16:creationId xmlns:a16="http://schemas.microsoft.com/office/drawing/2014/main" id="{EAC90DB0-8F09-4901-B767-8C8EFC278E9F}"/>
              </a:ext>
            </a:extLst>
          </p:cNvPr>
          <p:cNvSpPr>
            <a:spLocks noChangeArrowheads="1"/>
          </p:cNvSpPr>
          <p:nvPr/>
        </p:nvSpPr>
        <p:spPr bwMode="auto">
          <a:xfrm>
            <a:off x="571472" y="2286000"/>
            <a:ext cx="814393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endParaRPr lang="es-ES" altLang="en-US" sz="3600" b="1" dirty="0" smtClean="0">
              <a:latin typeface="Arial" panose="020B0604020202020204" pitchFamily="34" charset="0"/>
              <a:ea typeface="Calibri" panose="020F0502020204030204" pitchFamily="34" charset="0"/>
              <a:cs typeface="Times New Roman" panose="02020603050405020304" pitchFamily="18" charset="0"/>
            </a:endParaRPr>
          </a:p>
          <a:p>
            <a:pPr algn="just"/>
            <a:endParaRPr lang="es-ES" altLang="en-US" sz="36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65537" name="Rectangle 1"/>
          <p:cNvSpPr>
            <a:spLocks noChangeArrowheads="1"/>
          </p:cNvSpPr>
          <p:nvPr/>
        </p:nvSpPr>
        <p:spPr bwMode="auto">
          <a:xfrm>
            <a:off x="0" y="1214422"/>
            <a:ext cx="91440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altLang="zh-CN" sz="6000" b="1" i="0" u="none" strike="noStrike" cap="none" normalizeH="0" baseline="0" dirty="0" smtClean="0">
                <a:ln>
                  <a:noFill/>
                </a:ln>
                <a:solidFill>
                  <a:schemeClr val="tx1"/>
                </a:solidFill>
                <a:effectLst/>
                <a:latin typeface="Edwardian Script ITC" pitchFamily="66" charset="0"/>
                <a:ea typeface="SimSun" pitchFamily="2" charset="-122"/>
                <a:cs typeface="Arial" pitchFamily="34" charset="0"/>
              </a:rPr>
              <a:t>Estrategia de Desarrollo Agropecuario Para Incrementar las Producciones en el Municipio .</a:t>
            </a:r>
            <a:endParaRPr kumimoji="0" lang="es-ES" altLang="zh-CN" sz="6000" b="0" i="0" u="none" strike="noStrike" cap="none" normalizeH="0" baseline="0" dirty="0" smtClean="0">
              <a:ln>
                <a:noFill/>
              </a:ln>
              <a:solidFill>
                <a:schemeClr val="tx1"/>
              </a:solidFill>
              <a:effectLst/>
              <a:latin typeface="Arial" pitchFamily="34" charset="0"/>
              <a:cs typeface="Arial" pitchFamily="34" charset="0"/>
            </a:endParaRPr>
          </a:p>
        </p:txBody>
      </p:sp>
      <p:sp>
        <p:nvSpPr>
          <p:cNvPr id="65538" name="Rectangle 2"/>
          <p:cNvSpPr>
            <a:spLocks noChangeArrowheads="1"/>
          </p:cNvSpPr>
          <p:nvPr/>
        </p:nvSpPr>
        <p:spPr bwMode="auto">
          <a:xfrm>
            <a:off x="5214942" y="4643446"/>
            <a:ext cx="3445174" cy="70788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Jobabo, 8 de marzo de 2023</a:t>
            </a: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“Año 65 de la Revolución”</a:t>
            </a:r>
            <a:endParaRPr kumimoji="0" lang="es-ES" altLang="zh-CN"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plit orient="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C:\Documents and Settings\prensa.EIMA\Escritorio\ppt\2.jpg">
            <a:extLst>
              <a:ext uri="{FF2B5EF4-FFF2-40B4-BE49-F238E27FC236}">
                <a16:creationId xmlns:a16="http://schemas.microsoft.com/office/drawing/2014/main" id="{916B8B99-4999-4665-8F8E-E2945B368C6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685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4 CuadroTexto">
            <a:extLst>
              <a:ext uri="{FF2B5EF4-FFF2-40B4-BE49-F238E27FC236}">
                <a16:creationId xmlns:a16="http://schemas.microsoft.com/office/drawing/2014/main" id="{63174437-6CC3-4FAB-9EE9-6E052F39E8A0}"/>
              </a:ext>
            </a:extLst>
          </p:cNvPr>
          <p:cNvSpPr txBox="1">
            <a:spLocks noChangeArrowheads="1"/>
          </p:cNvSpPr>
          <p:nvPr/>
        </p:nvSpPr>
        <p:spPr bwMode="auto">
          <a:xfrm>
            <a:off x="4500563" y="1785938"/>
            <a:ext cx="35004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3" name="5 CuadroTexto">
            <a:extLst>
              <a:ext uri="{FF2B5EF4-FFF2-40B4-BE49-F238E27FC236}">
                <a16:creationId xmlns:a16="http://schemas.microsoft.com/office/drawing/2014/main" id="{F86B9090-6D8C-4F42-8DB0-664834E3B492}"/>
              </a:ext>
            </a:extLst>
          </p:cNvPr>
          <p:cNvSpPr txBox="1">
            <a:spLocks noChangeArrowheads="1"/>
          </p:cNvSpPr>
          <p:nvPr/>
        </p:nvSpPr>
        <p:spPr bwMode="auto">
          <a:xfrm>
            <a:off x="4000500" y="3286125"/>
            <a:ext cx="41433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5" name="11 Rectángulo">
            <a:extLst>
              <a:ext uri="{FF2B5EF4-FFF2-40B4-BE49-F238E27FC236}">
                <a16:creationId xmlns:a16="http://schemas.microsoft.com/office/drawing/2014/main" id="{EAC90DB0-8F09-4901-B767-8C8EFC278E9F}"/>
              </a:ext>
            </a:extLst>
          </p:cNvPr>
          <p:cNvSpPr>
            <a:spLocks noChangeArrowheads="1"/>
          </p:cNvSpPr>
          <p:nvPr/>
        </p:nvSpPr>
        <p:spPr bwMode="auto">
          <a:xfrm>
            <a:off x="571472" y="2286000"/>
            <a:ext cx="814393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endParaRPr lang="es-ES" altLang="en-US" sz="3600" b="1" dirty="0" smtClean="0">
              <a:latin typeface="Arial" panose="020B0604020202020204" pitchFamily="34" charset="0"/>
              <a:ea typeface="Calibri" panose="020F0502020204030204" pitchFamily="34" charset="0"/>
              <a:cs typeface="Times New Roman" panose="02020603050405020304" pitchFamily="18" charset="0"/>
            </a:endParaRPr>
          </a:p>
          <a:p>
            <a:pPr algn="just"/>
            <a:endParaRPr lang="es-ES" altLang="en-US" sz="36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23553" name="Rectangle 1"/>
          <p:cNvSpPr>
            <a:spLocks noChangeArrowheads="1"/>
          </p:cNvSpPr>
          <p:nvPr/>
        </p:nvSpPr>
        <p:spPr bwMode="auto">
          <a:xfrm>
            <a:off x="0" y="1428736"/>
            <a:ext cx="91440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altLang="zh-CN" sz="2400" b="1" i="0" u="none" strike="noStrike" cap="none" normalizeH="0" baseline="0" dirty="0" smtClean="0">
                <a:ln>
                  <a:noFill/>
                </a:ln>
                <a:solidFill>
                  <a:schemeClr val="tx1"/>
                </a:solidFill>
                <a:effectLst/>
                <a:latin typeface="Arial" pitchFamily="34" charset="0"/>
                <a:ea typeface="SimSun" pitchFamily="2" charset="-122"/>
                <a:cs typeface="Arial" pitchFamily="34" charset="0"/>
              </a:rPr>
              <a:t>Programas Agrícolas.</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s-ES" altLang="zh-CN"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MX" altLang="zh-CN" sz="2400" b="1" i="0" u="none" strike="noStrike" cap="none" normalizeH="0" baseline="0" dirty="0" smtClean="0">
                <a:ln>
                  <a:noFill/>
                </a:ln>
                <a:solidFill>
                  <a:schemeClr val="tx1"/>
                </a:solidFill>
                <a:effectLst/>
                <a:latin typeface="Arial" pitchFamily="34" charset="0"/>
                <a:ea typeface="SimSun" pitchFamily="2" charset="-122"/>
                <a:cs typeface="Arial" pitchFamily="34" charset="0"/>
              </a:rPr>
              <a:t>Cultivos Varios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altLang="zh-CN"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MX" altLang="zh-CN" sz="2400" b="0" i="0" u="none" strike="noStrike" cap="none" normalizeH="0" baseline="0" dirty="0" smtClean="0">
                <a:ln>
                  <a:noFill/>
                </a:ln>
                <a:solidFill>
                  <a:schemeClr val="tx1"/>
                </a:solidFill>
                <a:effectLst/>
                <a:latin typeface="Arial" pitchFamily="34" charset="0"/>
                <a:ea typeface="SimSun" pitchFamily="2" charset="-122"/>
                <a:cs typeface="Arial" pitchFamily="34" charset="0"/>
              </a:rPr>
              <a:t>La </a:t>
            </a:r>
            <a:r>
              <a:rPr kumimoji="0" lang="es-MX" altLang="zh-CN" sz="2400" b="1" i="0" u="none" strike="noStrike" cap="none" normalizeH="0" baseline="0" dirty="0" smtClean="0">
                <a:ln>
                  <a:noFill/>
                </a:ln>
                <a:solidFill>
                  <a:schemeClr val="tx1"/>
                </a:solidFill>
                <a:effectLst/>
                <a:latin typeface="Arial" pitchFamily="34" charset="0"/>
                <a:ea typeface="SimSun" pitchFamily="2" charset="-122"/>
                <a:cs typeface="Arial" pitchFamily="34" charset="0"/>
              </a:rPr>
              <a:t>Campaña de siembra primavera </a:t>
            </a:r>
            <a:r>
              <a:rPr kumimoji="0" lang="es-MX" altLang="zh-CN" sz="2400" b="0" i="0" u="none" strike="noStrike" cap="none" normalizeH="0" baseline="0" dirty="0" smtClean="0">
                <a:ln>
                  <a:noFill/>
                </a:ln>
                <a:solidFill>
                  <a:schemeClr val="tx1"/>
                </a:solidFill>
                <a:effectLst/>
                <a:latin typeface="Arial" pitchFamily="34" charset="0"/>
                <a:ea typeface="SimSun" pitchFamily="2" charset="-122"/>
                <a:cs typeface="Arial" pitchFamily="34" charset="0"/>
              </a:rPr>
              <a:t>para año 2023 el municipio se propone sembrar 3397.0 ha que representa crecer en 36.0 ha con relación a la campaña de primavera 2022.</a:t>
            </a:r>
            <a:endParaRPr kumimoji="0" lang="es-MX" altLang="zh-CN"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plit orient="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C:\Documents and Settings\prensa.EIMA\Escritorio\ppt\2.jpg">
            <a:extLst>
              <a:ext uri="{FF2B5EF4-FFF2-40B4-BE49-F238E27FC236}">
                <a16:creationId xmlns:a16="http://schemas.microsoft.com/office/drawing/2014/main" id="{916B8B99-4999-4665-8F8E-E2945B368C6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685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4 CuadroTexto">
            <a:extLst>
              <a:ext uri="{FF2B5EF4-FFF2-40B4-BE49-F238E27FC236}">
                <a16:creationId xmlns:a16="http://schemas.microsoft.com/office/drawing/2014/main" id="{63174437-6CC3-4FAB-9EE9-6E052F39E8A0}"/>
              </a:ext>
            </a:extLst>
          </p:cNvPr>
          <p:cNvSpPr txBox="1">
            <a:spLocks noChangeArrowheads="1"/>
          </p:cNvSpPr>
          <p:nvPr/>
        </p:nvSpPr>
        <p:spPr bwMode="auto">
          <a:xfrm>
            <a:off x="4500563" y="1785938"/>
            <a:ext cx="35004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3" name="5 CuadroTexto">
            <a:extLst>
              <a:ext uri="{FF2B5EF4-FFF2-40B4-BE49-F238E27FC236}">
                <a16:creationId xmlns:a16="http://schemas.microsoft.com/office/drawing/2014/main" id="{F86B9090-6D8C-4F42-8DB0-664834E3B492}"/>
              </a:ext>
            </a:extLst>
          </p:cNvPr>
          <p:cNvSpPr txBox="1">
            <a:spLocks noChangeArrowheads="1"/>
          </p:cNvSpPr>
          <p:nvPr/>
        </p:nvSpPr>
        <p:spPr bwMode="auto">
          <a:xfrm>
            <a:off x="4000500" y="3286125"/>
            <a:ext cx="41433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5" name="11 Rectángulo">
            <a:extLst>
              <a:ext uri="{FF2B5EF4-FFF2-40B4-BE49-F238E27FC236}">
                <a16:creationId xmlns:a16="http://schemas.microsoft.com/office/drawing/2014/main" id="{EAC90DB0-8F09-4901-B767-8C8EFC278E9F}"/>
              </a:ext>
            </a:extLst>
          </p:cNvPr>
          <p:cNvSpPr>
            <a:spLocks noChangeArrowheads="1"/>
          </p:cNvSpPr>
          <p:nvPr/>
        </p:nvSpPr>
        <p:spPr bwMode="auto">
          <a:xfrm>
            <a:off x="571472" y="2286000"/>
            <a:ext cx="814393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endParaRPr lang="es-ES" altLang="en-US" sz="3600" b="1" dirty="0" smtClean="0">
              <a:latin typeface="Arial" panose="020B0604020202020204" pitchFamily="34" charset="0"/>
              <a:ea typeface="Calibri" panose="020F0502020204030204" pitchFamily="34" charset="0"/>
              <a:cs typeface="Times New Roman" panose="02020603050405020304" pitchFamily="18" charset="0"/>
            </a:endParaRPr>
          </a:p>
          <a:p>
            <a:pPr algn="just"/>
            <a:endParaRPr lang="es-ES" altLang="en-US" sz="36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22529" name="Rectangle 1"/>
          <p:cNvSpPr>
            <a:spLocks noChangeArrowheads="1"/>
          </p:cNvSpPr>
          <p:nvPr/>
        </p:nvSpPr>
        <p:spPr bwMode="auto">
          <a:xfrm>
            <a:off x="0" y="1142984"/>
            <a:ext cx="91440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MX" altLang="zh-CN" sz="2000" b="0" i="0" u="none" strike="noStrike" cap="none" normalizeH="0" baseline="0" dirty="0" smtClean="0">
                <a:ln>
                  <a:noFill/>
                </a:ln>
                <a:solidFill>
                  <a:schemeClr val="tx1"/>
                </a:solidFill>
                <a:effectLst/>
                <a:ea typeface="SimSun" pitchFamily="2" charset="-122"/>
              </a:rPr>
              <a:t>El </a:t>
            </a:r>
            <a:r>
              <a:rPr kumimoji="0" lang="es-MX" altLang="zh-CN" sz="2000" b="1" i="0" u="none" strike="noStrike" cap="none" normalizeH="0" baseline="0" dirty="0" smtClean="0">
                <a:ln>
                  <a:noFill/>
                </a:ln>
                <a:solidFill>
                  <a:schemeClr val="tx1"/>
                </a:solidFill>
                <a:effectLst/>
                <a:ea typeface="SimSun" pitchFamily="2" charset="-122"/>
              </a:rPr>
              <a:t>cultivo del plátano</a:t>
            </a:r>
            <a:r>
              <a:rPr kumimoji="0" lang="es-MX" altLang="zh-CN" sz="2000" b="0" i="0" u="none" strike="noStrike" cap="none" normalizeH="0" baseline="0" dirty="0" smtClean="0">
                <a:ln>
                  <a:noFill/>
                </a:ln>
                <a:solidFill>
                  <a:schemeClr val="tx1"/>
                </a:solidFill>
                <a:effectLst/>
                <a:ea typeface="SimSun" pitchFamily="2" charset="-122"/>
              </a:rPr>
              <a:t> en el municipio asciende a </a:t>
            </a:r>
            <a:r>
              <a:rPr kumimoji="0" lang="es-ES" altLang="zh-CN" sz="2000" b="0" i="0" u="none" strike="noStrike" cap="none" normalizeH="0" baseline="0" dirty="0" smtClean="0">
                <a:ln>
                  <a:noFill/>
                </a:ln>
                <a:solidFill>
                  <a:schemeClr val="tx1"/>
                </a:solidFill>
                <a:effectLst/>
                <a:ea typeface="Calibri" pitchFamily="34" charset="0"/>
              </a:rPr>
              <a:t>874.1 </a:t>
            </a:r>
            <a:r>
              <a:rPr kumimoji="0" lang="es-MX" altLang="zh-CN" sz="2000" b="0" i="0" u="none" strike="noStrike" cap="none" normalizeH="0" baseline="0" dirty="0" smtClean="0">
                <a:ln>
                  <a:noFill/>
                </a:ln>
                <a:solidFill>
                  <a:schemeClr val="tx1"/>
                </a:solidFill>
                <a:effectLst/>
                <a:ea typeface="SimSun" pitchFamily="2" charset="-122"/>
              </a:rPr>
              <a:t>ha en existencia de un programa de </a:t>
            </a:r>
            <a:r>
              <a:rPr kumimoji="0" lang="es-MX" altLang="zh-CN" sz="2000" b="1" i="0" u="none" strike="noStrike" cap="none" normalizeH="0" baseline="0" dirty="0" smtClean="0">
                <a:ln>
                  <a:noFill/>
                </a:ln>
                <a:solidFill>
                  <a:schemeClr val="tx1"/>
                </a:solidFill>
                <a:effectLst/>
                <a:ea typeface="SimSun" pitchFamily="2" charset="-122"/>
              </a:rPr>
              <a:t>986.2</a:t>
            </a:r>
            <a:r>
              <a:rPr kumimoji="0" lang="es-MX" altLang="zh-CN" sz="2000" b="0" i="0" u="none" strike="noStrike" cap="none" normalizeH="0" baseline="0" dirty="0" smtClean="0">
                <a:ln>
                  <a:noFill/>
                </a:ln>
                <a:solidFill>
                  <a:schemeClr val="tx1"/>
                </a:solidFill>
                <a:effectLst/>
                <a:ea typeface="SimSun" pitchFamily="2" charset="-122"/>
              </a:rPr>
              <a:t> ha contra las </a:t>
            </a:r>
            <a:r>
              <a:rPr kumimoji="0" lang="es-MX" altLang="zh-CN" sz="2000" b="1" i="0" u="none" strike="noStrike" cap="none" normalizeH="0" baseline="0" dirty="0" smtClean="0">
                <a:ln>
                  <a:noFill/>
                </a:ln>
                <a:solidFill>
                  <a:schemeClr val="tx1"/>
                </a:solidFill>
                <a:effectLst/>
                <a:ea typeface="SimSun" pitchFamily="2" charset="-122"/>
              </a:rPr>
              <a:t>13.42</a:t>
            </a:r>
            <a:r>
              <a:rPr kumimoji="0" lang="es-MX" altLang="zh-CN" sz="2000" b="0" i="0" u="none" strike="noStrike" cap="none" normalizeH="0" baseline="0" dirty="0" smtClean="0">
                <a:ln>
                  <a:noFill/>
                </a:ln>
                <a:solidFill>
                  <a:schemeClr val="tx1"/>
                </a:solidFill>
                <a:effectLst/>
                <a:ea typeface="SimSun" pitchFamily="2" charset="-122"/>
              </a:rPr>
              <a:t> ha por cada mil habitantes, representando un 88</a:t>
            </a:r>
            <a:r>
              <a:rPr kumimoji="0" lang="es-MX" altLang="zh-CN" sz="2000" b="1" i="0" u="none" strike="noStrike" cap="none" normalizeH="0" baseline="0" dirty="0" smtClean="0">
                <a:ln>
                  <a:noFill/>
                </a:ln>
                <a:solidFill>
                  <a:schemeClr val="tx1"/>
                </a:solidFill>
                <a:effectLst/>
                <a:ea typeface="SimSun" pitchFamily="2" charset="-122"/>
              </a:rPr>
              <a:t> %</a:t>
            </a:r>
            <a:r>
              <a:rPr kumimoji="0" lang="es-MX" altLang="zh-CN" sz="2000" b="0" i="0" u="none" strike="noStrike" cap="none" normalizeH="0" baseline="0" dirty="0" smtClean="0">
                <a:ln>
                  <a:noFill/>
                </a:ln>
                <a:solidFill>
                  <a:schemeClr val="tx1"/>
                </a:solidFill>
                <a:effectLst/>
                <a:ea typeface="SimSun" pitchFamily="2" charset="-122"/>
              </a:rPr>
              <a:t> de cumplimiento y 116 ha menos que el programa,</a:t>
            </a:r>
            <a:r>
              <a:rPr kumimoji="0" lang="es-MX" altLang="zh-CN" sz="2000" b="0" i="0" u="none" strike="noStrike" cap="none" normalizeH="0" dirty="0" smtClean="0">
                <a:ln>
                  <a:noFill/>
                </a:ln>
                <a:solidFill>
                  <a:schemeClr val="tx1"/>
                </a:solidFill>
                <a:effectLst/>
                <a:ea typeface="SimSun" pitchFamily="2" charset="-122"/>
              </a:rPr>
              <a:t> </a:t>
            </a:r>
            <a:r>
              <a:rPr kumimoji="0" lang="es-MX" altLang="zh-CN" sz="2000" b="0" i="0" u="none" strike="noStrike" cap="none" normalizeH="0" baseline="0" dirty="0" smtClean="0">
                <a:ln>
                  <a:noFill/>
                </a:ln>
                <a:solidFill>
                  <a:schemeClr val="tx1"/>
                </a:solidFill>
                <a:effectLst/>
                <a:ea typeface="SimSun" pitchFamily="2" charset="-122"/>
              </a:rPr>
              <a:t> Este programa está sustentado en </a:t>
            </a:r>
            <a:r>
              <a:rPr kumimoji="0" lang="es-MX" altLang="zh-CN" sz="2000" b="1" i="0" u="none" strike="noStrike" cap="none" normalizeH="0" baseline="0" dirty="0" smtClean="0">
                <a:ln>
                  <a:noFill/>
                </a:ln>
                <a:solidFill>
                  <a:schemeClr val="tx1"/>
                </a:solidFill>
                <a:effectLst/>
                <a:ea typeface="SimSun" pitchFamily="2" charset="-122"/>
              </a:rPr>
              <a:t>28</a:t>
            </a:r>
            <a:r>
              <a:rPr kumimoji="0" lang="es-MX" altLang="zh-CN" sz="2000" b="0" i="0" u="none" strike="noStrike" cap="none" normalizeH="0" baseline="0" dirty="0" smtClean="0">
                <a:ln>
                  <a:noFill/>
                </a:ln>
                <a:solidFill>
                  <a:schemeClr val="tx1"/>
                </a:solidFill>
                <a:effectLst/>
                <a:ea typeface="SimSun" pitchFamily="2" charset="-122"/>
              </a:rPr>
              <a:t> bases productivas y </a:t>
            </a:r>
            <a:r>
              <a:rPr kumimoji="0" lang="es-MX" altLang="zh-CN" sz="2000" b="1" i="0" u="none" strike="noStrike" cap="none" normalizeH="0" baseline="0" dirty="0" smtClean="0">
                <a:ln>
                  <a:noFill/>
                </a:ln>
                <a:solidFill>
                  <a:schemeClr val="tx1"/>
                </a:solidFill>
                <a:effectLst/>
                <a:ea typeface="SimSun" pitchFamily="2" charset="-122"/>
              </a:rPr>
              <a:t>243</a:t>
            </a:r>
            <a:r>
              <a:rPr kumimoji="0" lang="es-MX" altLang="zh-CN" sz="2000" b="0" i="0" u="none" strike="noStrike" cap="none" normalizeH="0" baseline="0" dirty="0" smtClean="0">
                <a:ln>
                  <a:noFill/>
                </a:ln>
                <a:solidFill>
                  <a:schemeClr val="tx1"/>
                </a:solidFill>
                <a:effectLst/>
                <a:ea typeface="SimSun" pitchFamily="2" charset="-122"/>
              </a:rPr>
              <a:t> productores.</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s-ES" altLang="zh-CN" sz="20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 altLang="zh-CN" sz="2000" b="0" i="0" u="none" strike="noStrike" cap="none" normalizeH="0" baseline="0" dirty="0" smtClean="0">
                <a:ln>
                  <a:noFill/>
                </a:ln>
                <a:solidFill>
                  <a:schemeClr val="tx1"/>
                </a:solidFill>
                <a:effectLst/>
                <a:ea typeface="Times New Roman" pitchFamily="18" charset="0"/>
              </a:rPr>
              <a:t>Cumplir con el programa.</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s-ES" altLang="zh-CN" sz="20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MX" altLang="zh-CN" sz="2000" b="0" i="0" u="none" strike="noStrike" cap="none" normalizeH="0" baseline="0" dirty="0" smtClean="0">
                <a:ln>
                  <a:noFill/>
                </a:ln>
                <a:solidFill>
                  <a:schemeClr val="tx1"/>
                </a:solidFill>
                <a:effectLst/>
                <a:ea typeface="Times New Roman" pitchFamily="18" charset="0"/>
              </a:rPr>
              <a:t>Sembrar 26.84 ha de plátano burro bajo riego para garantizar la sostenibilidad del auto abastecimiento en el municipio.(UEB Integral)</a:t>
            </a:r>
            <a:endParaRPr kumimoji="0" lang="es-MX" altLang="zh-CN" sz="2000" b="0" i="0" u="none" strike="noStrike" cap="none" normalizeH="0" baseline="0" dirty="0" smtClean="0">
              <a:ln>
                <a:noFill/>
              </a:ln>
              <a:solidFill>
                <a:schemeClr val="tx1"/>
              </a:solidFill>
              <a:effectLst/>
            </a:endParaRPr>
          </a:p>
        </p:txBody>
      </p:sp>
    </p:spTree>
  </p:cSld>
  <p:clrMapOvr>
    <a:masterClrMapping/>
  </p:clrMapOvr>
  <p:transition>
    <p:split orient="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C:\Documents and Settings\prensa.EIMA\Escritorio\ppt\2.jpg">
            <a:extLst>
              <a:ext uri="{FF2B5EF4-FFF2-40B4-BE49-F238E27FC236}">
                <a16:creationId xmlns:a16="http://schemas.microsoft.com/office/drawing/2014/main" id="{916B8B99-4999-4665-8F8E-E2945B368C6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685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4 CuadroTexto">
            <a:extLst>
              <a:ext uri="{FF2B5EF4-FFF2-40B4-BE49-F238E27FC236}">
                <a16:creationId xmlns:a16="http://schemas.microsoft.com/office/drawing/2014/main" id="{63174437-6CC3-4FAB-9EE9-6E052F39E8A0}"/>
              </a:ext>
            </a:extLst>
          </p:cNvPr>
          <p:cNvSpPr txBox="1">
            <a:spLocks noChangeArrowheads="1"/>
          </p:cNvSpPr>
          <p:nvPr/>
        </p:nvSpPr>
        <p:spPr bwMode="auto">
          <a:xfrm>
            <a:off x="4500563" y="1785938"/>
            <a:ext cx="35004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3" name="5 CuadroTexto">
            <a:extLst>
              <a:ext uri="{FF2B5EF4-FFF2-40B4-BE49-F238E27FC236}">
                <a16:creationId xmlns:a16="http://schemas.microsoft.com/office/drawing/2014/main" id="{F86B9090-6D8C-4F42-8DB0-664834E3B492}"/>
              </a:ext>
            </a:extLst>
          </p:cNvPr>
          <p:cNvSpPr txBox="1">
            <a:spLocks noChangeArrowheads="1"/>
          </p:cNvSpPr>
          <p:nvPr/>
        </p:nvSpPr>
        <p:spPr bwMode="auto">
          <a:xfrm>
            <a:off x="4000500" y="3286125"/>
            <a:ext cx="41433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5" name="11 Rectángulo">
            <a:extLst>
              <a:ext uri="{FF2B5EF4-FFF2-40B4-BE49-F238E27FC236}">
                <a16:creationId xmlns:a16="http://schemas.microsoft.com/office/drawing/2014/main" id="{EAC90DB0-8F09-4901-B767-8C8EFC278E9F}"/>
              </a:ext>
            </a:extLst>
          </p:cNvPr>
          <p:cNvSpPr>
            <a:spLocks noChangeArrowheads="1"/>
          </p:cNvSpPr>
          <p:nvPr/>
        </p:nvSpPr>
        <p:spPr bwMode="auto">
          <a:xfrm>
            <a:off x="571472" y="2286000"/>
            <a:ext cx="814393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endParaRPr lang="es-ES" altLang="en-US" sz="3600" b="1" dirty="0" smtClean="0">
              <a:latin typeface="Arial" panose="020B0604020202020204" pitchFamily="34" charset="0"/>
              <a:ea typeface="Calibri" panose="020F0502020204030204" pitchFamily="34" charset="0"/>
              <a:cs typeface="Times New Roman" panose="02020603050405020304" pitchFamily="18" charset="0"/>
            </a:endParaRPr>
          </a:p>
          <a:p>
            <a:pPr algn="just"/>
            <a:endParaRPr lang="es-ES" altLang="en-US" sz="36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21505" name="Rectangle 1"/>
          <p:cNvSpPr>
            <a:spLocks noChangeArrowheads="1"/>
          </p:cNvSpPr>
          <p:nvPr/>
        </p:nvSpPr>
        <p:spPr bwMode="auto">
          <a:xfrm>
            <a:off x="0" y="1071546"/>
            <a:ext cx="91440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MX" altLang="zh-CN" sz="2000" b="0" i="0" u="none" strike="noStrike" cap="none" normalizeH="0" baseline="0" dirty="0" smtClean="0">
                <a:ln>
                  <a:noFill/>
                </a:ln>
                <a:solidFill>
                  <a:schemeClr val="tx1"/>
                </a:solidFill>
                <a:effectLst/>
                <a:ea typeface="SimSun" pitchFamily="2" charset="-122"/>
              </a:rPr>
              <a:t>El </a:t>
            </a:r>
            <a:r>
              <a:rPr kumimoji="0" lang="es-MX" altLang="zh-CN" sz="2000" b="1" i="0" u="none" strike="noStrike" cap="none" normalizeH="0" baseline="0" dirty="0" smtClean="0">
                <a:ln>
                  <a:noFill/>
                </a:ln>
                <a:solidFill>
                  <a:schemeClr val="tx1"/>
                </a:solidFill>
                <a:effectLst/>
                <a:ea typeface="SimSun" pitchFamily="2" charset="-122"/>
              </a:rPr>
              <a:t>cultivo de la yuca</a:t>
            </a:r>
            <a:r>
              <a:rPr kumimoji="0" lang="es-MX" altLang="zh-CN" sz="2000" b="0" i="0" u="none" strike="noStrike" cap="none" normalizeH="0" baseline="0" dirty="0" smtClean="0">
                <a:ln>
                  <a:noFill/>
                </a:ln>
                <a:solidFill>
                  <a:schemeClr val="tx1"/>
                </a:solidFill>
                <a:effectLst/>
                <a:ea typeface="SimSun" pitchFamily="2" charset="-122"/>
              </a:rPr>
              <a:t> asciende a </a:t>
            </a:r>
            <a:r>
              <a:rPr kumimoji="0" lang="es-ES" altLang="zh-CN" sz="2000" b="1" i="0" u="none" strike="noStrike" cap="none" normalizeH="0" baseline="0" dirty="0" smtClean="0">
                <a:ln>
                  <a:noFill/>
                </a:ln>
                <a:solidFill>
                  <a:schemeClr val="tx1"/>
                </a:solidFill>
                <a:effectLst/>
                <a:ea typeface="Calibri" pitchFamily="34" charset="0"/>
              </a:rPr>
              <a:t>713.0 </a:t>
            </a:r>
            <a:r>
              <a:rPr kumimoji="0" lang="es-MX" altLang="zh-CN" sz="2000" b="0" i="0" u="none" strike="noStrike" cap="none" normalizeH="0" baseline="0" dirty="0" smtClean="0">
                <a:ln>
                  <a:noFill/>
                </a:ln>
                <a:solidFill>
                  <a:schemeClr val="tx1"/>
                </a:solidFill>
                <a:effectLst/>
                <a:ea typeface="SimSun" pitchFamily="2" charset="-122"/>
              </a:rPr>
              <a:t>ha en existencia de un programa de </a:t>
            </a:r>
            <a:r>
              <a:rPr kumimoji="0" lang="es-MX" altLang="zh-CN" sz="2000" b="1" i="0" u="none" strike="noStrike" cap="none" normalizeH="0" baseline="0" dirty="0" smtClean="0">
                <a:ln>
                  <a:noFill/>
                </a:ln>
                <a:solidFill>
                  <a:schemeClr val="tx1"/>
                </a:solidFill>
                <a:effectLst/>
                <a:ea typeface="SimSun" pitchFamily="2" charset="-122"/>
              </a:rPr>
              <a:t>986.2</a:t>
            </a:r>
            <a:r>
              <a:rPr kumimoji="0" lang="es-MX" altLang="zh-CN" sz="2000" b="0" i="0" u="none" strike="noStrike" cap="none" normalizeH="0" baseline="0" dirty="0" smtClean="0">
                <a:ln>
                  <a:noFill/>
                </a:ln>
                <a:solidFill>
                  <a:schemeClr val="tx1"/>
                </a:solidFill>
                <a:effectLst/>
                <a:ea typeface="SimSun" pitchFamily="2" charset="-122"/>
              </a:rPr>
              <a:t> ha contra las </a:t>
            </a:r>
            <a:r>
              <a:rPr kumimoji="0" lang="es-MX" altLang="zh-CN" sz="2000" b="1" i="0" u="none" strike="noStrike" cap="none" normalizeH="0" baseline="0" dirty="0" smtClean="0">
                <a:ln>
                  <a:noFill/>
                </a:ln>
                <a:solidFill>
                  <a:schemeClr val="tx1"/>
                </a:solidFill>
                <a:effectLst/>
                <a:ea typeface="SimSun" pitchFamily="2" charset="-122"/>
              </a:rPr>
              <a:t>13.42</a:t>
            </a:r>
            <a:r>
              <a:rPr kumimoji="0" lang="es-MX" altLang="zh-CN" sz="2000" b="0" i="0" u="none" strike="noStrike" cap="none" normalizeH="0" baseline="0" dirty="0" smtClean="0">
                <a:ln>
                  <a:noFill/>
                </a:ln>
                <a:solidFill>
                  <a:schemeClr val="tx1"/>
                </a:solidFill>
                <a:effectLst/>
                <a:ea typeface="SimSun" pitchFamily="2" charset="-122"/>
              </a:rPr>
              <a:t> ha por cada mil habitantes representando el </a:t>
            </a:r>
            <a:r>
              <a:rPr kumimoji="0" lang="es-MX" altLang="zh-CN" sz="2000" b="1" i="0" u="none" strike="noStrike" cap="none" normalizeH="0" baseline="0" dirty="0" smtClean="0">
                <a:ln>
                  <a:noFill/>
                </a:ln>
                <a:solidFill>
                  <a:schemeClr val="tx1"/>
                </a:solidFill>
                <a:effectLst/>
                <a:ea typeface="SimSun" pitchFamily="2" charset="-122"/>
              </a:rPr>
              <a:t>77 %</a:t>
            </a:r>
            <a:r>
              <a:rPr kumimoji="0" lang="es-MX" altLang="zh-CN" sz="2000" b="0" i="0" u="none" strike="noStrike" cap="none" normalizeH="0" baseline="0" dirty="0" smtClean="0">
                <a:ln>
                  <a:noFill/>
                </a:ln>
                <a:solidFill>
                  <a:schemeClr val="tx1"/>
                </a:solidFill>
                <a:effectLst/>
                <a:ea typeface="SimSun" pitchFamily="2" charset="-122"/>
              </a:rPr>
              <a:t> de cumplimiento y un déficit de </a:t>
            </a:r>
            <a:r>
              <a:rPr kumimoji="0" lang="es-ES" altLang="zh-CN" sz="2000" b="0" i="0" u="none" strike="noStrike" cap="none" normalizeH="0" baseline="0" dirty="0" smtClean="0">
                <a:ln>
                  <a:noFill/>
                </a:ln>
                <a:solidFill>
                  <a:schemeClr val="tx1"/>
                </a:solidFill>
                <a:effectLst/>
                <a:ea typeface="Calibri" pitchFamily="34" charset="0"/>
              </a:rPr>
              <a:t>273.9 </a:t>
            </a:r>
            <a:r>
              <a:rPr kumimoji="0" lang="es-MX" altLang="zh-CN" sz="2000" b="0" i="0" u="none" strike="noStrike" cap="none" normalizeH="0" baseline="0" dirty="0" smtClean="0">
                <a:ln>
                  <a:noFill/>
                </a:ln>
                <a:solidFill>
                  <a:schemeClr val="tx1"/>
                </a:solidFill>
                <a:effectLst/>
                <a:ea typeface="SimSun" pitchFamily="2" charset="-122"/>
              </a:rPr>
              <a:t>ha menos, este programa está sustentado sobre la base de </a:t>
            </a:r>
            <a:r>
              <a:rPr kumimoji="0" lang="es-MX" altLang="zh-CN" sz="2000" b="1" i="0" u="none" strike="noStrike" cap="none" normalizeH="0" baseline="0" dirty="0" smtClean="0">
                <a:ln>
                  <a:noFill/>
                </a:ln>
                <a:solidFill>
                  <a:schemeClr val="tx1"/>
                </a:solidFill>
                <a:effectLst/>
                <a:ea typeface="SimSun" pitchFamily="2" charset="-122"/>
              </a:rPr>
              <a:t>28</a:t>
            </a:r>
            <a:r>
              <a:rPr kumimoji="0" lang="es-MX" altLang="zh-CN" sz="2000" b="0" i="0" u="none" strike="noStrike" cap="none" normalizeH="0" baseline="0" dirty="0" smtClean="0">
                <a:ln>
                  <a:noFill/>
                </a:ln>
                <a:solidFill>
                  <a:schemeClr val="tx1"/>
                </a:solidFill>
                <a:effectLst/>
                <a:ea typeface="SimSun" pitchFamily="2" charset="-122"/>
              </a:rPr>
              <a:t> bases productivas y 211 productores.</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s-ES" altLang="zh-CN" sz="20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s-ES" altLang="zh-CN" sz="2000" b="0" i="0" u="none" strike="noStrike" cap="none" normalizeH="0" baseline="0" dirty="0" smtClean="0">
                <a:ln>
                  <a:noFill/>
                </a:ln>
                <a:solidFill>
                  <a:schemeClr val="tx1"/>
                </a:solidFill>
                <a:effectLst/>
                <a:ea typeface="Times New Roman" pitchFamily="18" charset="0"/>
              </a:rPr>
              <a:t>Cumplir con el programa.</a:t>
            </a: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endParaRPr kumimoji="0" lang="es-ES" altLang="zh-CN" sz="20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s-ES" altLang="zh-CN" sz="2000" b="0" i="0" u="none" strike="noStrike" cap="none" normalizeH="0" baseline="0" dirty="0" smtClean="0">
                <a:ln>
                  <a:noFill/>
                </a:ln>
                <a:solidFill>
                  <a:schemeClr val="tx1"/>
                </a:solidFill>
                <a:effectLst/>
                <a:ea typeface="Times New Roman" pitchFamily="18" charset="0"/>
              </a:rPr>
              <a:t>Incrementar los niveles de siembra dentro del programa de los clones CMC-40, 74-63-29, 80+1, 74-7-25, señorita, selección Holguín y la Y-7 con el objetivo de disminuir las áreas del clon Y-4.</a:t>
            </a: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endParaRPr kumimoji="0" lang="es-ES" altLang="zh-CN" sz="20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s-ES" altLang="zh-CN" sz="2000" b="0" i="0" u="none" strike="noStrike" cap="none" normalizeH="0" baseline="0" dirty="0" smtClean="0">
                <a:ln>
                  <a:noFill/>
                </a:ln>
                <a:solidFill>
                  <a:schemeClr val="tx1"/>
                </a:solidFill>
                <a:effectLst/>
                <a:ea typeface="Times New Roman" pitchFamily="18" charset="0"/>
              </a:rPr>
              <a:t>Trabajar en las 200 ha de la zona de desarrollo de Macagua comenzando la preparación de tierras y siembra en las áreas que no se necesita equipos especializados.</a:t>
            </a:r>
            <a:endParaRPr kumimoji="0" lang="es-ES" altLang="zh-CN" sz="2000" b="0" i="0" u="none" strike="noStrike" cap="none" normalizeH="0" baseline="0" dirty="0" smtClean="0">
              <a:ln>
                <a:noFill/>
              </a:ln>
              <a:solidFill>
                <a:schemeClr val="tx1"/>
              </a:solidFill>
              <a:effectLst/>
            </a:endParaRPr>
          </a:p>
        </p:txBody>
      </p:sp>
    </p:spTree>
  </p:cSld>
  <p:clrMapOvr>
    <a:masterClrMapping/>
  </p:clrMapOvr>
  <p:transition>
    <p:split orient="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C:\Documents and Settings\prensa.EIMA\Escritorio\ppt\2.jpg">
            <a:extLst>
              <a:ext uri="{FF2B5EF4-FFF2-40B4-BE49-F238E27FC236}">
                <a16:creationId xmlns:a16="http://schemas.microsoft.com/office/drawing/2014/main" id="{916B8B99-4999-4665-8F8E-E2945B368C6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685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4 CuadroTexto">
            <a:extLst>
              <a:ext uri="{FF2B5EF4-FFF2-40B4-BE49-F238E27FC236}">
                <a16:creationId xmlns:a16="http://schemas.microsoft.com/office/drawing/2014/main" id="{63174437-6CC3-4FAB-9EE9-6E052F39E8A0}"/>
              </a:ext>
            </a:extLst>
          </p:cNvPr>
          <p:cNvSpPr txBox="1">
            <a:spLocks noChangeArrowheads="1"/>
          </p:cNvSpPr>
          <p:nvPr/>
        </p:nvSpPr>
        <p:spPr bwMode="auto">
          <a:xfrm>
            <a:off x="4500563" y="1785938"/>
            <a:ext cx="35004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3" name="5 CuadroTexto">
            <a:extLst>
              <a:ext uri="{FF2B5EF4-FFF2-40B4-BE49-F238E27FC236}">
                <a16:creationId xmlns:a16="http://schemas.microsoft.com/office/drawing/2014/main" id="{F86B9090-6D8C-4F42-8DB0-664834E3B492}"/>
              </a:ext>
            </a:extLst>
          </p:cNvPr>
          <p:cNvSpPr txBox="1">
            <a:spLocks noChangeArrowheads="1"/>
          </p:cNvSpPr>
          <p:nvPr/>
        </p:nvSpPr>
        <p:spPr bwMode="auto">
          <a:xfrm>
            <a:off x="4000500" y="3286125"/>
            <a:ext cx="41433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5" name="11 Rectángulo">
            <a:extLst>
              <a:ext uri="{FF2B5EF4-FFF2-40B4-BE49-F238E27FC236}">
                <a16:creationId xmlns:a16="http://schemas.microsoft.com/office/drawing/2014/main" id="{EAC90DB0-8F09-4901-B767-8C8EFC278E9F}"/>
              </a:ext>
            </a:extLst>
          </p:cNvPr>
          <p:cNvSpPr>
            <a:spLocks noChangeArrowheads="1"/>
          </p:cNvSpPr>
          <p:nvPr/>
        </p:nvSpPr>
        <p:spPr bwMode="auto">
          <a:xfrm>
            <a:off x="571472" y="2286000"/>
            <a:ext cx="814393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endParaRPr lang="es-ES" altLang="en-US" sz="3600" b="1" dirty="0" smtClean="0">
              <a:latin typeface="Arial" panose="020B0604020202020204" pitchFamily="34" charset="0"/>
              <a:ea typeface="Calibri" panose="020F0502020204030204" pitchFamily="34" charset="0"/>
              <a:cs typeface="Times New Roman" panose="02020603050405020304" pitchFamily="18" charset="0"/>
            </a:endParaRPr>
          </a:p>
          <a:p>
            <a:pPr algn="just"/>
            <a:endParaRPr lang="es-ES" altLang="en-US" sz="36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20481" name="Rectangle 1"/>
          <p:cNvSpPr>
            <a:spLocks noChangeArrowheads="1"/>
          </p:cNvSpPr>
          <p:nvPr/>
        </p:nvSpPr>
        <p:spPr bwMode="auto">
          <a:xfrm>
            <a:off x="0" y="1071546"/>
            <a:ext cx="9144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MX"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El </a:t>
            </a:r>
            <a:r>
              <a:rPr kumimoji="0" lang="es-MX" altLang="zh-CN" sz="2000" b="1" i="0" u="none" strike="noStrike" cap="none" normalizeH="0" baseline="0" dirty="0" smtClean="0">
                <a:ln>
                  <a:noFill/>
                </a:ln>
                <a:solidFill>
                  <a:schemeClr val="tx1"/>
                </a:solidFill>
                <a:effectLst/>
                <a:latin typeface="Arial" pitchFamily="34" charset="0"/>
                <a:ea typeface="SimSun" pitchFamily="2" charset="-122"/>
                <a:cs typeface="Arial" pitchFamily="34" charset="0"/>
              </a:rPr>
              <a:t>cultivo del boniato</a:t>
            </a:r>
            <a:r>
              <a:rPr kumimoji="0" lang="es-MX"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asciende a </a:t>
            </a:r>
            <a:r>
              <a:rPr kumimoji="0" lang="es-MX" altLang="zh-CN" sz="2000" b="1" i="0" u="none" strike="noStrike" cap="none" normalizeH="0" baseline="0" dirty="0" smtClean="0">
                <a:ln>
                  <a:noFill/>
                </a:ln>
                <a:solidFill>
                  <a:schemeClr val="tx1"/>
                </a:solidFill>
                <a:effectLst/>
                <a:latin typeface="Arial" pitchFamily="34" charset="0"/>
                <a:ea typeface="SimSun" pitchFamily="2" charset="-122"/>
                <a:cs typeface="Arial" pitchFamily="34" charset="0"/>
              </a:rPr>
              <a:t>82.5</a:t>
            </a:r>
            <a:r>
              <a:rPr kumimoji="0" lang="es-MX"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ha en existencia de un programa de </a:t>
            </a:r>
            <a:r>
              <a:rPr kumimoji="0" lang="es-MX" altLang="zh-CN" sz="2000" b="1" i="0" u="none" strike="noStrike" cap="none" normalizeH="0" baseline="0" dirty="0" smtClean="0">
                <a:ln>
                  <a:noFill/>
                </a:ln>
                <a:solidFill>
                  <a:schemeClr val="tx1"/>
                </a:solidFill>
                <a:effectLst/>
                <a:latin typeface="Arial" pitchFamily="34" charset="0"/>
                <a:ea typeface="SimSun" pitchFamily="2" charset="-122"/>
                <a:cs typeface="Arial" pitchFamily="34" charset="0"/>
              </a:rPr>
              <a:t>mil 126</a:t>
            </a:r>
            <a:r>
              <a:rPr kumimoji="0" lang="es-MX"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ha contra las </a:t>
            </a:r>
            <a:r>
              <a:rPr kumimoji="0" lang="es-MX" altLang="zh-CN" sz="2000" b="1" i="0" u="none" strike="noStrike" cap="none" normalizeH="0" baseline="0" dirty="0" smtClean="0">
                <a:ln>
                  <a:noFill/>
                </a:ln>
                <a:solidFill>
                  <a:schemeClr val="tx1"/>
                </a:solidFill>
                <a:effectLst/>
                <a:latin typeface="Arial" pitchFamily="34" charset="0"/>
                <a:ea typeface="SimSun" pitchFamily="2" charset="-122"/>
                <a:cs typeface="Arial" pitchFamily="34" charset="0"/>
              </a:rPr>
              <a:t>3.0 </a:t>
            </a:r>
            <a:r>
              <a:rPr kumimoji="0" lang="es-MX"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ha por cada mil habitantes representando el </a:t>
            </a:r>
            <a:r>
              <a:rPr kumimoji="0" lang="es-MX" altLang="zh-CN" sz="2000" b="1" i="0" u="none" strike="noStrike" cap="none" normalizeH="0" baseline="0" dirty="0" smtClean="0">
                <a:ln>
                  <a:noFill/>
                </a:ln>
                <a:solidFill>
                  <a:schemeClr val="tx1"/>
                </a:solidFill>
                <a:effectLst/>
                <a:latin typeface="Arial" pitchFamily="34" charset="0"/>
                <a:ea typeface="SimSun" pitchFamily="2" charset="-122"/>
                <a:cs typeface="Arial" pitchFamily="34" charset="0"/>
              </a:rPr>
              <a:t>58 %</a:t>
            </a:r>
            <a:r>
              <a:rPr kumimoji="0" lang="es-MX"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de cumplimiento y un déficit de </a:t>
            </a:r>
            <a:r>
              <a:rPr kumimoji="0" lang="es-MX" altLang="zh-CN" sz="2000" b="1" i="0" u="none" strike="noStrike" cap="none" normalizeH="0" baseline="0" dirty="0" smtClean="0">
                <a:ln>
                  <a:noFill/>
                </a:ln>
                <a:solidFill>
                  <a:schemeClr val="tx1"/>
                </a:solidFill>
                <a:effectLst/>
                <a:latin typeface="Arial" pitchFamily="34" charset="0"/>
                <a:ea typeface="SimSun" pitchFamily="2" charset="-122"/>
                <a:cs typeface="Arial" pitchFamily="34" charset="0"/>
              </a:rPr>
              <a:t>43.5</a:t>
            </a:r>
            <a:r>
              <a:rPr kumimoji="0" lang="es-MX"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ha menos, está sustentado sobre la base de </a:t>
            </a:r>
            <a:r>
              <a:rPr kumimoji="0" lang="es-MX" altLang="zh-CN" sz="2000" b="1" i="0" u="none" strike="noStrike" cap="none" normalizeH="0" baseline="0" dirty="0" smtClean="0">
                <a:ln>
                  <a:noFill/>
                </a:ln>
                <a:solidFill>
                  <a:schemeClr val="tx1"/>
                </a:solidFill>
                <a:effectLst/>
                <a:latin typeface="Arial" pitchFamily="34" charset="0"/>
                <a:ea typeface="SimSun" pitchFamily="2" charset="-122"/>
                <a:cs typeface="Arial" pitchFamily="34" charset="0"/>
              </a:rPr>
              <a:t>15</a:t>
            </a:r>
            <a:r>
              <a:rPr kumimoji="0" lang="es-MX"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bases productivas y 153 productores.</a:t>
            </a:r>
          </a:p>
          <a:p>
            <a:pPr marL="0" marR="0" lvl="0" indent="0" algn="just" defTabSz="914400" rtl="0" eaLnBrk="1" fontAlgn="base" latinLnBrk="0" hangingPunct="1">
              <a:lnSpc>
                <a:spcPct val="100000"/>
              </a:lnSpc>
              <a:spcBef>
                <a:spcPct val="0"/>
              </a:spcBef>
              <a:spcAft>
                <a:spcPct val="0"/>
              </a:spcAft>
              <a:buClrTx/>
              <a:buSzTx/>
              <a:buFontTx/>
              <a:buNone/>
              <a:tabLst/>
            </a:pPr>
            <a:endParaRPr lang="es-MX" altLang="zh-CN" sz="2000" dirty="0" smtClean="0">
              <a:ea typeface="SimSun" pitchFamily="2" charset="-122"/>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s-ES" altLang="zh-CN"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s-ES" altLang="zh-CN"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Se realizará un programa de siembra de forma dirigida a los productores seleccionados y las áreas de riego con el objetivo de estabilizar las producciones de este cultivo, así como el incremento de los rendimientos por hectáreas.</a:t>
            </a:r>
            <a:endParaRPr kumimoji="0" lang="es-ES" altLang="zh-CN"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s-ES" altLang="zh-CN"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Trabajar de forma sistemática en la capacitación de las principales actividades culturales del cultivo fundamentalmente en las siembras sobre el cantero y la selección de la semilla al plantar y ponerles más de 8 plantas por metro lineal.</a:t>
            </a:r>
            <a:endParaRPr kumimoji="0" lang="es-ES" altLang="zh-CN"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s-ES" altLang="zh-CN"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Trabajar en la categorización de la semilla.</a:t>
            </a: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endParaRPr kumimoji="0" lang="es-ES" altLang="zh-CN" sz="20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s-ES" altLang="zh-CN" sz="20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Incrementar las siembras de los bancos de tubérculos para lograr semillas con categorías en las CCS Rafael Trejo y CCS Antonio Fernández.</a:t>
            </a:r>
            <a:endParaRPr kumimoji="0" lang="es-ES" altLang="zh-CN" sz="2000" b="0"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transition>
    <p:split orient="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C:\Documents and Settings\prensa.EIMA\Escritorio\ppt\2.jpg">
            <a:extLst>
              <a:ext uri="{FF2B5EF4-FFF2-40B4-BE49-F238E27FC236}">
                <a16:creationId xmlns:a16="http://schemas.microsoft.com/office/drawing/2014/main" id="{916B8B99-4999-4665-8F8E-E2945B368C6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685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4 CuadroTexto">
            <a:extLst>
              <a:ext uri="{FF2B5EF4-FFF2-40B4-BE49-F238E27FC236}">
                <a16:creationId xmlns:a16="http://schemas.microsoft.com/office/drawing/2014/main" id="{63174437-6CC3-4FAB-9EE9-6E052F39E8A0}"/>
              </a:ext>
            </a:extLst>
          </p:cNvPr>
          <p:cNvSpPr txBox="1">
            <a:spLocks noChangeArrowheads="1"/>
          </p:cNvSpPr>
          <p:nvPr/>
        </p:nvSpPr>
        <p:spPr bwMode="auto">
          <a:xfrm>
            <a:off x="4500563" y="1785938"/>
            <a:ext cx="35004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3" name="5 CuadroTexto">
            <a:extLst>
              <a:ext uri="{FF2B5EF4-FFF2-40B4-BE49-F238E27FC236}">
                <a16:creationId xmlns:a16="http://schemas.microsoft.com/office/drawing/2014/main" id="{F86B9090-6D8C-4F42-8DB0-664834E3B492}"/>
              </a:ext>
            </a:extLst>
          </p:cNvPr>
          <p:cNvSpPr txBox="1">
            <a:spLocks noChangeArrowheads="1"/>
          </p:cNvSpPr>
          <p:nvPr/>
        </p:nvSpPr>
        <p:spPr bwMode="auto">
          <a:xfrm>
            <a:off x="4000500" y="3286125"/>
            <a:ext cx="41433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5" name="11 Rectángulo">
            <a:extLst>
              <a:ext uri="{FF2B5EF4-FFF2-40B4-BE49-F238E27FC236}">
                <a16:creationId xmlns:a16="http://schemas.microsoft.com/office/drawing/2014/main" id="{EAC90DB0-8F09-4901-B767-8C8EFC278E9F}"/>
              </a:ext>
            </a:extLst>
          </p:cNvPr>
          <p:cNvSpPr>
            <a:spLocks noChangeArrowheads="1"/>
          </p:cNvSpPr>
          <p:nvPr/>
        </p:nvSpPr>
        <p:spPr bwMode="auto">
          <a:xfrm>
            <a:off x="571472" y="2286000"/>
            <a:ext cx="814393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endParaRPr lang="es-ES" altLang="en-US" sz="3600" b="1" dirty="0" smtClean="0">
              <a:latin typeface="Arial" panose="020B0604020202020204" pitchFamily="34" charset="0"/>
              <a:ea typeface="Calibri" panose="020F0502020204030204" pitchFamily="34" charset="0"/>
              <a:cs typeface="Times New Roman" panose="02020603050405020304" pitchFamily="18" charset="0"/>
            </a:endParaRPr>
          </a:p>
          <a:p>
            <a:pPr algn="just"/>
            <a:endParaRPr lang="es-ES" altLang="en-US" sz="36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19457" name="Rectangle 1"/>
          <p:cNvSpPr>
            <a:spLocks noChangeArrowheads="1"/>
          </p:cNvSpPr>
          <p:nvPr/>
        </p:nvSpPr>
        <p:spPr bwMode="auto">
          <a:xfrm>
            <a:off x="0" y="1071546"/>
            <a:ext cx="91440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pPr>
            <a:r>
              <a:rPr kumimoji="0" lang="es-ES" altLang="zh-CN" sz="2000" b="1" i="0" u="none" strike="noStrike" cap="none" normalizeH="0" baseline="0" dirty="0" smtClean="0">
                <a:ln>
                  <a:noFill/>
                </a:ln>
                <a:solidFill>
                  <a:schemeClr val="tx1"/>
                </a:solidFill>
                <a:effectLst/>
                <a:latin typeface="Arial" pitchFamily="34" charset="0"/>
                <a:ea typeface="SimSun" pitchFamily="2" charset="-122"/>
                <a:cs typeface="Arial" pitchFamily="34" charset="0"/>
              </a:rPr>
              <a:t>Organización y funcionamiento vertical de la red de </a:t>
            </a:r>
            <a:r>
              <a:rPr kumimoji="0" lang="es-ES" altLang="zh-CN" sz="2000" b="1" i="0" u="sng" strike="noStrike" cap="none" normalizeH="0" baseline="0" dirty="0" smtClean="0">
                <a:ln>
                  <a:noFill/>
                </a:ln>
                <a:solidFill>
                  <a:schemeClr val="tx1"/>
                </a:solidFill>
                <a:effectLst/>
                <a:latin typeface="Arial" pitchFamily="34" charset="0"/>
                <a:ea typeface="SimSun" pitchFamily="2" charset="-122"/>
                <a:cs typeface="Arial" pitchFamily="34" charset="0"/>
              </a:rPr>
              <a:t>Mercados y Puntos de Ventas</a:t>
            </a:r>
            <a:r>
              <a:rPr kumimoji="0" lang="es-ES" altLang="zh-CN" sz="2000" b="1" i="0" u="none" strike="noStrike" cap="none" normalizeH="0" baseline="0" dirty="0" smtClean="0">
                <a:ln>
                  <a:noFill/>
                </a:ln>
                <a:solidFill>
                  <a:schemeClr val="tx1"/>
                </a:solidFill>
                <a:effectLst/>
                <a:latin typeface="Arial" pitchFamily="34" charset="0"/>
                <a:ea typeface="SimSun" pitchFamily="2" charset="-122"/>
                <a:cs typeface="Arial" pitchFamily="34" charset="0"/>
              </a:rPr>
              <a:t> en el Municipio</a:t>
            </a:r>
            <a:endParaRPr kumimoji="0" lang="es-ES" altLang="zh-CN"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altLang="zh-CN" sz="2000" b="1" i="0" u="none" strike="noStrike" cap="none" normalizeH="0" baseline="0" dirty="0" smtClean="0">
              <a:ln>
                <a:noFill/>
              </a:ln>
              <a:solidFill>
                <a:schemeClr val="tx1"/>
              </a:solidFill>
              <a:effectLst/>
              <a:latin typeface="Arial" pitchFamily="34" charset="0"/>
              <a:ea typeface="SimSun" pitchFamily="2" charset="-122"/>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altLang="zh-CN" sz="2000" b="1" i="0" u="none" strike="noStrike" cap="none" normalizeH="0" baseline="0" dirty="0" smtClean="0">
                <a:ln>
                  <a:noFill/>
                </a:ln>
                <a:solidFill>
                  <a:schemeClr val="tx1"/>
                </a:solidFill>
                <a:effectLst/>
                <a:latin typeface="Arial" pitchFamily="34" charset="0"/>
                <a:ea typeface="SimSun" pitchFamily="2" charset="-122"/>
                <a:cs typeface="Arial" pitchFamily="34" charset="0"/>
              </a:rPr>
              <a:t>Acciones a desarrollar.</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altLang="zh-CN"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El Municipio cuenta con una red de comercialización de 79 puntos de ventas de ellos corresponden a mercados y placitas 11 que comprendían la Red de Comercialización de la Empresa de Acopio, de la UEB Integral 2, de la agricultura urbana 5, y el resto en las formas productivas, Para el año 2023 nos proponemos las siguientes acciones: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altLang="zh-CN"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 altLang="zh-CN"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La ejecución de los ratificados en el  municipios los días 11 de cada mes presidido por el Delegado Municipal de la Agricultura, el director de la Empresa o UEB y Acopio con la participación del 100% de las bases productivas.</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s-ES" altLang="zh-CN"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s-ES" altLang="zh-CN"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plit orient="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C:\Documents and Settings\prensa.EIMA\Escritorio\ppt\2.jpg">
            <a:extLst>
              <a:ext uri="{FF2B5EF4-FFF2-40B4-BE49-F238E27FC236}">
                <a16:creationId xmlns:a16="http://schemas.microsoft.com/office/drawing/2014/main" id="{916B8B99-4999-4665-8F8E-E2945B368C6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37650" cy="685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4 CuadroTexto">
            <a:extLst>
              <a:ext uri="{FF2B5EF4-FFF2-40B4-BE49-F238E27FC236}">
                <a16:creationId xmlns:a16="http://schemas.microsoft.com/office/drawing/2014/main" id="{63174437-6CC3-4FAB-9EE9-6E052F39E8A0}"/>
              </a:ext>
            </a:extLst>
          </p:cNvPr>
          <p:cNvSpPr txBox="1">
            <a:spLocks noChangeArrowheads="1"/>
          </p:cNvSpPr>
          <p:nvPr/>
        </p:nvSpPr>
        <p:spPr bwMode="auto">
          <a:xfrm>
            <a:off x="4500563" y="1785938"/>
            <a:ext cx="35004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3" name="5 CuadroTexto">
            <a:extLst>
              <a:ext uri="{FF2B5EF4-FFF2-40B4-BE49-F238E27FC236}">
                <a16:creationId xmlns:a16="http://schemas.microsoft.com/office/drawing/2014/main" id="{F86B9090-6D8C-4F42-8DB0-664834E3B492}"/>
              </a:ext>
            </a:extLst>
          </p:cNvPr>
          <p:cNvSpPr txBox="1">
            <a:spLocks noChangeArrowheads="1"/>
          </p:cNvSpPr>
          <p:nvPr/>
        </p:nvSpPr>
        <p:spPr bwMode="auto">
          <a:xfrm>
            <a:off x="4000500" y="3286125"/>
            <a:ext cx="41433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5" name="11 Rectángulo">
            <a:extLst>
              <a:ext uri="{FF2B5EF4-FFF2-40B4-BE49-F238E27FC236}">
                <a16:creationId xmlns:a16="http://schemas.microsoft.com/office/drawing/2014/main" id="{EAC90DB0-8F09-4901-B767-8C8EFC278E9F}"/>
              </a:ext>
            </a:extLst>
          </p:cNvPr>
          <p:cNvSpPr>
            <a:spLocks noChangeArrowheads="1"/>
          </p:cNvSpPr>
          <p:nvPr/>
        </p:nvSpPr>
        <p:spPr bwMode="auto">
          <a:xfrm>
            <a:off x="571472" y="2286000"/>
            <a:ext cx="814393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endParaRPr lang="es-ES" altLang="en-US" sz="3600" b="1" dirty="0" smtClean="0">
              <a:latin typeface="Arial" panose="020B0604020202020204" pitchFamily="34" charset="0"/>
              <a:ea typeface="Calibri" panose="020F0502020204030204" pitchFamily="34" charset="0"/>
              <a:cs typeface="Times New Roman" panose="02020603050405020304" pitchFamily="18" charset="0"/>
            </a:endParaRPr>
          </a:p>
          <a:p>
            <a:pPr algn="just"/>
            <a:endParaRPr lang="es-ES" altLang="en-US" sz="36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6" name="5 Rectángulo"/>
          <p:cNvSpPr/>
          <p:nvPr/>
        </p:nvSpPr>
        <p:spPr>
          <a:xfrm>
            <a:off x="142844" y="1428736"/>
            <a:ext cx="9001156" cy="1631216"/>
          </a:xfrm>
          <a:prstGeom prst="rect">
            <a:avLst/>
          </a:prstGeom>
        </p:spPr>
        <p:txBody>
          <a:bodyPr wrap="square">
            <a:spAutoFit/>
          </a:bodyPr>
          <a:lstStyle/>
          <a:p>
            <a:pPr lvl="0" algn="just" eaLnBrk="0" hangingPunct="0">
              <a:buFontTx/>
              <a:buChar char="•"/>
            </a:pPr>
            <a:r>
              <a:rPr lang="es-ES" altLang="zh-CN" sz="2000" dirty="0" smtClean="0">
                <a:ea typeface="Times New Roman" pitchFamily="18" charset="0"/>
              </a:rPr>
              <a:t>Trabajar de forma objetiva los ratificados sobre la base de las áreas previstas a cosechar y los rendimientos estimados para cada cultivo.</a:t>
            </a:r>
            <a:endParaRPr lang="es-ES" altLang="zh-CN" sz="2000" dirty="0" smtClean="0"/>
          </a:p>
          <a:p>
            <a:pPr lvl="0" algn="just" eaLnBrk="0" hangingPunct="0">
              <a:buFontTx/>
              <a:buChar char="•"/>
            </a:pPr>
            <a:endParaRPr lang="es-ES" altLang="zh-CN" sz="2000" dirty="0" smtClean="0">
              <a:ea typeface="Times New Roman" pitchFamily="18" charset="0"/>
            </a:endParaRPr>
          </a:p>
          <a:p>
            <a:pPr lvl="0" algn="just" eaLnBrk="0" hangingPunct="0">
              <a:buFontTx/>
              <a:buChar char="•"/>
            </a:pPr>
            <a:r>
              <a:rPr lang="es-ES" altLang="zh-CN" sz="2000" dirty="0" smtClean="0">
                <a:ea typeface="Times New Roman" pitchFamily="18" charset="0"/>
              </a:rPr>
              <a:t>Lograr que los mercados tengan administración estatal, de formas productivas o productores directos</a:t>
            </a:r>
            <a:endParaRPr lang="es-ES" sz="2000" dirty="0"/>
          </a:p>
        </p:txBody>
      </p:sp>
    </p:spTree>
  </p:cSld>
  <p:clrMapOvr>
    <a:masterClrMapping/>
  </p:clrMapOvr>
  <p:transition>
    <p:split orient="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C:\Documents and Settings\prensa.EIMA\Escritorio\ppt\2.jpg">
            <a:extLst>
              <a:ext uri="{FF2B5EF4-FFF2-40B4-BE49-F238E27FC236}">
                <a16:creationId xmlns:a16="http://schemas.microsoft.com/office/drawing/2014/main" id="{916B8B99-4999-4665-8F8E-E2945B368C6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350"/>
            <a:ext cx="9137650" cy="685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4 CuadroTexto">
            <a:extLst>
              <a:ext uri="{FF2B5EF4-FFF2-40B4-BE49-F238E27FC236}">
                <a16:creationId xmlns:a16="http://schemas.microsoft.com/office/drawing/2014/main" id="{63174437-6CC3-4FAB-9EE9-6E052F39E8A0}"/>
              </a:ext>
            </a:extLst>
          </p:cNvPr>
          <p:cNvSpPr txBox="1">
            <a:spLocks noChangeArrowheads="1"/>
          </p:cNvSpPr>
          <p:nvPr/>
        </p:nvSpPr>
        <p:spPr bwMode="auto">
          <a:xfrm>
            <a:off x="4500563" y="1785938"/>
            <a:ext cx="35004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3" name="5 CuadroTexto">
            <a:extLst>
              <a:ext uri="{FF2B5EF4-FFF2-40B4-BE49-F238E27FC236}">
                <a16:creationId xmlns:a16="http://schemas.microsoft.com/office/drawing/2014/main" id="{F86B9090-6D8C-4F42-8DB0-664834E3B492}"/>
              </a:ext>
            </a:extLst>
          </p:cNvPr>
          <p:cNvSpPr txBox="1">
            <a:spLocks noChangeArrowheads="1"/>
          </p:cNvSpPr>
          <p:nvPr/>
        </p:nvSpPr>
        <p:spPr bwMode="auto">
          <a:xfrm>
            <a:off x="4000500" y="3286125"/>
            <a:ext cx="41433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5" name="11 Rectángulo">
            <a:extLst>
              <a:ext uri="{FF2B5EF4-FFF2-40B4-BE49-F238E27FC236}">
                <a16:creationId xmlns:a16="http://schemas.microsoft.com/office/drawing/2014/main" id="{EAC90DB0-8F09-4901-B767-8C8EFC278E9F}"/>
              </a:ext>
            </a:extLst>
          </p:cNvPr>
          <p:cNvSpPr>
            <a:spLocks noChangeArrowheads="1"/>
          </p:cNvSpPr>
          <p:nvPr/>
        </p:nvSpPr>
        <p:spPr bwMode="auto">
          <a:xfrm>
            <a:off x="571472" y="2286000"/>
            <a:ext cx="814393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endParaRPr lang="es-ES" altLang="en-US" sz="3600" b="1" dirty="0" smtClean="0">
              <a:latin typeface="Arial" panose="020B0604020202020204" pitchFamily="34" charset="0"/>
              <a:ea typeface="Calibri" panose="020F0502020204030204" pitchFamily="34" charset="0"/>
              <a:cs typeface="Times New Roman" panose="02020603050405020304" pitchFamily="18" charset="0"/>
            </a:endParaRPr>
          </a:p>
          <a:p>
            <a:pPr algn="just"/>
            <a:endParaRPr lang="es-ES" altLang="en-US" sz="36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17409" name="Rectangle 1"/>
          <p:cNvSpPr>
            <a:spLocks noChangeArrowheads="1"/>
          </p:cNvSpPr>
          <p:nvPr/>
        </p:nvSpPr>
        <p:spPr bwMode="auto">
          <a:xfrm>
            <a:off x="0" y="428604"/>
            <a:ext cx="9144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s-MX" altLang="zh-CN" sz="2000" b="1" i="0" u="sng" strike="noStrike" cap="none" normalizeH="0" baseline="0" dirty="0" smtClean="0">
                <a:ln>
                  <a:noFill/>
                </a:ln>
                <a:solidFill>
                  <a:srgbClr val="000000"/>
                </a:solidFill>
                <a:effectLst/>
                <a:latin typeface="Arial" pitchFamily="34" charset="0"/>
                <a:ea typeface="SimSun" pitchFamily="2" charset="-122"/>
                <a:cs typeface="Arial" pitchFamily="34" charset="0"/>
              </a:rPr>
              <a:t>Agricultura Urbana, Suburbana y Familiar.</a:t>
            </a:r>
          </a:p>
          <a:p>
            <a:pPr marL="0" marR="0" lvl="0" indent="0" algn="r" defTabSz="914400" rtl="0" eaLnBrk="1" fontAlgn="base" latinLnBrk="0" hangingPunct="1">
              <a:lnSpc>
                <a:spcPct val="100000"/>
              </a:lnSpc>
              <a:spcBef>
                <a:spcPct val="0"/>
              </a:spcBef>
              <a:spcAft>
                <a:spcPct val="0"/>
              </a:spcAft>
              <a:buClrTx/>
              <a:buSzTx/>
              <a:buFontTx/>
              <a:buNone/>
              <a:tabLst/>
            </a:pPr>
            <a:endParaRPr kumimoji="0" lang="es-ES" altLang="zh-CN"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s-MX" altLang="zh-CN"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Lograr que cada habitante de nuestro municipio consuma </a:t>
            </a:r>
            <a:r>
              <a:rPr kumimoji="0" lang="es-MX" altLang="zh-CN"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13.0</a:t>
            </a:r>
            <a:r>
              <a:rPr kumimoji="0" lang="es-MX" altLang="zh-CN"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lb de hortalizas al mes </a:t>
            </a:r>
            <a:r>
              <a:rPr kumimoji="0" lang="es-MX" altLang="zh-CN"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1.8</a:t>
            </a:r>
            <a:r>
              <a:rPr kumimoji="0" lang="es-MX" altLang="zh-CN"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libras más que en el año anterior para suplir el déficit de vitaminas y minerales que no puedan ser administrados por otros alimentos.</a:t>
            </a:r>
          </a:p>
          <a:p>
            <a:pPr marL="0" marR="0" lvl="0" indent="0" algn="just" defTabSz="914400" rtl="0" eaLnBrk="0" fontAlgn="base" latinLnBrk="0" hangingPunct="0">
              <a:lnSpc>
                <a:spcPct val="100000"/>
              </a:lnSpc>
              <a:spcBef>
                <a:spcPct val="0"/>
              </a:spcBef>
              <a:spcAft>
                <a:spcPct val="0"/>
              </a:spcAft>
              <a:buClrTx/>
              <a:buSzTx/>
              <a:tabLst/>
            </a:pPr>
            <a:endParaRPr kumimoji="0" lang="es-ES" altLang="zh-CN" sz="2000" b="0" i="0" u="none" strike="noStrike" cap="none" normalizeH="0" baseline="0" dirty="0" smtClean="0">
              <a:ln>
                <a:noFill/>
              </a:ln>
              <a:solidFill>
                <a:schemeClr val="tx1"/>
              </a:solidFill>
              <a:effectLst/>
              <a:latin typeface="Arial" pitchFamily="34" charset="0"/>
              <a:cs typeface="Arial" pitchFamily="34" charset="0"/>
            </a:endParaRPr>
          </a:p>
          <a:p>
            <a:pPr algn="just" eaLnBrk="0" hangingPunct="0">
              <a:buFont typeface="Wingdings" pitchFamily="2" charset="2"/>
              <a:buChar char="Ø"/>
            </a:pPr>
            <a:r>
              <a:rPr kumimoji="0" lang="es-MX" altLang="zh-CN"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Fortalecer y consolidar los principios de soberanía productiva, de </a:t>
            </a:r>
            <a:r>
              <a:rPr kumimoji="0" lang="es-MX" altLang="zh-CN"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resiliencia</a:t>
            </a:r>
            <a:r>
              <a:rPr kumimoji="0" lang="es-MX" altLang="zh-CN"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y de sostenibilidad local en todos los subprogramas sobre la base del desarrollo agroecológico en las bases productivas, donde se construirá </a:t>
            </a:r>
            <a:r>
              <a:rPr kumimoji="0" lang="es-MX" altLang="zh-CN"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un Organopónico</a:t>
            </a:r>
          </a:p>
          <a:p>
            <a:pPr lvl="0"/>
            <a:endParaRPr kumimoji="0" lang="es-MX" altLang="zh-CN" sz="2000" b="0" i="0" u="none" strike="noStrike" cap="none" normalizeH="0" baseline="0" dirty="0" smtClean="0">
              <a:ln>
                <a:noFill/>
              </a:ln>
              <a:solidFill>
                <a:srgbClr val="7030A0"/>
              </a:solidFill>
              <a:effectLst/>
              <a:latin typeface="Arial" pitchFamily="34" charset="0"/>
              <a:ea typeface="Times New Roman" pitchFamily="18" charset="0"/>
              <a:cs typeface="Arial" pitchFamily="34" charset="0"/>
            </a:endParaRPr>
          </a:p>
          <a:p>
            <a:pPr lvl="0">
              <a:buFont typeface="Wingdings" pitchFamily="2" charset="2"/>
              <a:buChar char="Ø"/>
            </a:pPr>
            <a:r>
              <a:rPr kumimoji="0" lang="es-MX" altLang="zh-CN" sz="2000" b="0" i="0" u="none" strike="noStrike" cap="none" normalizeH="0" baseline="0" dirty="0" smtClean="0">
                <a:ln>
                  <a:noFill/>
                </a:ln>
                <a:solidFill>
                  <a:srgbClr val="7030A0"/>
                </a:solidFill>
                <a:effectLst/>
                <a:latin typeface="Arial" pitchFamily="34" charset="0"/>
                <a:ea typeface="Times New Roman" pitchFamily="18" charset="0"/>
                <a:cs typeface="Arial" pitchFamily="34" charset="0"/>
              </a:rPr>
              <a:t>.</a:t>
            </a:r>
            <a:r>
              <a:rPr lang="es-MX" sz="2000" dirty="0" smtClean="0"/>
              <a:t> Lograr producir para Cumplir los planes de producción y desarrollo en el subprograma de Hortalizas logrando 367.15 </a:t>
            </a:r>
            <a:r>
              <a:rPr lang="es-MX" sz="2000" dirty="0" err="1" smtClean="0"/>
              <a:t>tn</a:t>
            </a:r>
            <a:r>
              <a:rPr lang="es-MX" sz="2000" dirty="0" smtClean="0"/>
              <a:t> y de Condimentos Frescos 15.86 </a:t>
            </a:r>
            <a:r>
              <a:rPr lang="es-MX" sz="2000" dirty="0" err="1" smtClean="0"/>
              <a:t>tn</a:t>
            </a:r>
            <a:r>
              <a:rPr lang="es-MX" sz="2000" dirty="0" smtClean="0"/>
              <a:t>.</a:t>
            </a:r>
            <a:endParaRPr lang="es-ES" sz="2000" dirty="0" smtClean="0"/>
          </a:p>
          <a:p>
            <a:endParaRPr lang="es-ES" sz="2000" dirty="0" smtClean="0"/>
          </a:p>
          <a:p>
            <a:pPr lvl="0">
              <a:buFont typeface="Wingdings" pitchFamily="2" charset="2"/>
              <a:buChar char="Ø"/>
            </a:pPr>
            <a:r>
              <a:rPr lang="es-ES" sz="2000" dirty="0" smtClean="0"/>
              <a:t>Cumplir los planes de producción y desarrollo en todos los subprogramas del movimiento AU ASUFM, especialmente el subprograma de Hortalizas y Condimentos Frescos </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s-MX" altLang="zh-CN"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plit orient="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C:\Documents and Settings\prensa.EIMA\Escritorio\ppt\2.jpg">
            <a:extLst>
              <a:ext uri="{FF2B5EF4-FFF2-40B4-BE49-F238E27FC236}">
                <a16:creationId xmlns:a16="http://schemas.microsoft.com/office/drawing/2014/main" id="{916B8B99-4999-4665-8F8E-E2945B368C6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685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4 CuadroTexto">
            <a:extLst>
              <a:ext uri="{FF2B5EF4-FFF2-40B4-BE49-F238E27FC236}">
                <a16:creationId xmlns:a16="http://schemas.microsoft.com/office/drawing/2014/main" id="{63174437-6CC3-4FAB-9EE9-6E052F39E8A0}"/>
              </a:ext>
            </a:extLst>
          </p:cNvPr>
          <p:cNvSpPr txBox="1">
            <a:spLocks noChangeArrowheads="1"/>
          </p:cNvSpPr>
          <p:nvPr/>
        </p:nvSpPr>
        <p:spPr bwMode="auto">
          <a:xfrm>
            <a:off x="4500563" y="1785938"/>
            <a:ext cx="35004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3" name="5 CuadroTexto">
            <a:extLst>
              <a:ext uri="{FF2B5EF4-FFF2-40B4-BE49-F238E27FC236}">
                <a16:creationId xmlns:a16="http://schemas.microsoft.com/office/drawing/2014/main" id="{F86B9090-6D8C-4F42-8DB0-664834E3B492}"/>
              </a:ext>
            </a:extLst>
          </p:cNvPr>
          <p:cNvSpPr txBox="1">
            <a:spLocks noChangeArrowheads="1"/>
          </p:cNvSpPr>
          <p:nvPr/>
        </p:nvSpPr>
        <p:spPr bwMode="auto">
          <a:xfrm>
            <a:off x="4000500" y="3286125"/>
            <a:ext cx="41433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5" name="11 Rectángulo">
            <a:extLst>
              <a:ext uri="{FF2B5EF4-FFF2-40B4-BE49-F238E27FC236}">
                <a16:creationId xmlns:a16="http://schemas.microsoft.com/office/drawing/2014/main" id="{EAC90DB0-8F09-4901-B767-8C8EFC278E9F}"/>
              </a:ext>
            </a:extLst>
          </p:cNvPr>
          <p:cNvSpPr>
            <a:spLocks noChangeArrowheads="1"/>
          </p:cNvSpPr>
          <p:nvPr/>
        </p:nvSpPr>
        <p:spPr bwMode="auto">
          <a:xfrm>
            <a:off x="571472" y="2286000"/>
            <a:ext cx="814393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endParaRPr lang="es-ES" altLang="en-US" sz="3600" b="1" dirty="0" smtClean="0">
              <a:latin typeface="Arial" panose="020B0604020202020204" pitchFamily="34" charset="0"/>
              <a:ea typeface="Calibri" panose="020F0502020204030204" pitchFamily="34" charset="0"/>
              <a:cs typeface="Times New Roman" panose="02020603050405020304" pitchFamily="18" charset="0"/>
            </a:endParaRPr>
          </a:p>
          <a:p>
            <a:pPr algn="just"/>
            <a:endParaRPr lang="es-ES" altLang="en-US" sz="36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16385" name="Rectangle 1"/>
          <p:cNvSpPr>
            <a:spLocks noChangeArrowheads="1"/>
          </p:cNvSpPr>
          <p:nvPr/>
        </p:nvSpPr>
        <p:spPr bwMode="auto">
          <a:xfrm>
            <a:off x="0" y="1214422"/>
            <a:ext cx="91440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s-E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Cumplir con la producción de semillas en aquellos cultivos que no necesitan ser importadas.</a:t>
            </a:r>
          </a:p>
          <a:p>
            <a:pPr marL="0" marR="0" lvl="0" indent="0" algn="just" defTabSz="914400" rtl="0" eaLnBrk="1" fontAlgn="base" latinLnBrk="0" hangingPunct="1">
              <a:lnSpc>
                <a:spcPct val="100000"/>
              </a:lnSpc>
              <a:spcBef>
                <a:spcPct val="0"/>
              </a:spcBef>
              <a:spcAft>
                <a:spcPct val="0"/>
              </a:spcAft>
              <a:buClrTx/>
              <a:buSzTx/>
              <a:buFont typeface="Wingdings" pitchFamily="2" charset="2"/>
              <a:buChar char="Ø"/>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s-ES"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Cumplir los compromisos productivos de entrega en volumen y surtido de las Plantas Medicinales a la Industria Farmacéutica con la calidad requerida.</a:t>
            </a: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endParaRPr kumimoji="0" lang="es-ES"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endParaRPr>
          </a:p>
          <a:p>
            <a:pPr algn="just" eaLnBrk="0" hangingPunct="0">
              <a:buFont typeface="Wingdings" pitchFamily="2" charset="2"/>
              <a:buChar char="Ø"/>
            </a:pPr>
            <a:r>
              <a:rPr lang="es-MX" sz="2000" dirty="0" smtClean="0"/>
              <a:t>Producir </a:t>
            </a:r>
            <a:r>
              <a:rPr lang="es-MX" sz="2000" b="1" dirty="0" smtClean="0"/>
              <a:t>2271.5 </a:t>
            </a:r>
            <a:r>
              <a:rPr lang="es-MX" sz="2000" dirty="0" err="1" smtClean="0"/>
              <a:t>tn</a:t>
            </a:r>
            <a:r>
              <a:rPr lang="es-MX" sz="2000" dirty="0" smtClean="0"/>
              <a:t> de materia orgánica que representa un crecimiento con respecto al año anterior de </a:t>
            </a:r>
            <a:r>
              <a:rPr lang="es-MX" sz="2000" b="1" dirty="0" smtClean="0"/>
              <a:t>1216.0 </a:t>
            </a:r>
            <a:r>
              <a:rPr lang="es-MX" sz="2000" dirty="0" err="1" smtClean="0"/>
              <a:t>tn</a:t>
            </a:r>
            <a:r>
              <a:rPr lang="es-MX" sz="2000" dirty="0" smtClean="0"/>
              <a:t>, beneficiándose de </a:t>
            </a:r>
            <a:r>
              <a:rPr lang="es-MX" sz="2000" b="1" dirty="0" smtClean="0"/>
              <a:t>204.45</a:t>
            </a:r>
            <a:r>
              <a:rPr lang="es-MX" sz="2000" dirty="0" smtClean="0"/>
              <a:t> ha.</a:t>
            </a:r>
            <a:endParaRPr lang="es-ES" sz="2000" dirty="0" smtClean="0"/>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endParaRPr kumimoji="0" lang="es-ES" altLang="zh-CN"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plit orient="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C:\Documents and Settings\prensa.EIMA\Escritorio\ppt\2.jpg">
            <a:extLst>
              <a:ext uri="{FF2B5EF4-FFF2-40B4-BE49-F238E27FC236}">
                <a16:creationId xmlns:a16="http://schemas.microsoft.com/office/drawing/2014/main" id="{916B8B99-4999-4665-8F8E-E2945B368C6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685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4 CuadroTexto">
            <a:extLst>
              <a:ext uri="{FF2B5EF4-FFF2-40B4-BE49-F238E27FC236}">
                <a16:creationId xmlns:a16="http://schemas.microsoft.com/office/drawing/2014/main" id="{63174437-6CC3-4FAB-9EE9-6E052F39E8A0}"/>
              </a:ext>
            </a:extLst>
          </p:cNvPr>
          <p:cNvSpPr txBox="1">
            <a:spLocks noChangeArrowheads="1"/>
          </p:cNvSpPr>
          <p:nvPr/>
        </p:nvSpPr>
        <p:spPr bwMode="auto">
          <a:xfrm>
            <a:off x="4500563" y="1785938"/>
            <a:ext cx="35004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3" name="5 CuadroTexto">
            <a:extLst>
              <a:ext uri="{FF2B5EF4-FFF2-40B4-BE49-F238E27FC236}">
                <a16:creationId xmlns:a16="http://schemas.microsoft.com/office/drawing/2014/main" id="{F86B9090-6D8C-4F42-8DB0-664834E3B492}"/>
              </a:ext>
            </a:extLst>
          </p:cNvPr>
          <p:cNvSpPr txBox="1">
            <a:spLocks noChangeArrowheads="1"/>
          </p:cNvSpPr>
          <p:nvPr/>
        </p:nvSpPr>
        <p:spPr bwMode="auto">
          <a:xfrm>
            <a:off x="4000500" y="3286125"/>
            <a:ext cx="41433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5" name="11 Rectángulo">
            <a:extLst>
              <a:ext uri="{FF2B5EF4-FFF2-40B4-BE49-F238E27FC236}">
                <a16:creationId xmlns:a16="http://schemas.microsoft.com/office/drawing/2014/main" id="{EAC90DB0-8F09-4901-B767-8C8EFC278E9F}"/>
              </a:ext>
            </a:extLst>
          </p:cNvPr>
          <p:cNvSpPr>
            <a:spLocks noChangeArrowheads="1"/>
          </p:cNvSpPr>
          <p:nvPr/>
        </p:nvSpPr>
        <p:spPr bwMode="auto">
          <a:xfrm>
            <a:off x="571472" y="2286000"/>
            <a:ext cx="814393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endParaRPr lang="es-ES" altLang="en-US" sz="3600" b="1" dirty="0" smtClean="0">
              <a:latin typeface="Arial" panose="020B0604020202020204" pitchFamily="34" charset="0"/>
              <a:ea typeface="Calibri" panose="020F0502020204030204" pitchFamily="34" charset="0"/>
              <a:cs typeface="Times New Roman" panose="02020603050405020304" pitchFamily="18" charset="0"/>
            </a:endParaRPr>
          </a:p>
          <a:p>
            <a:pPr algn="just"/>
            <a:endParaRPr lang="es-ES" altLang="en-US" sz="36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15361" name="Rectangle 1"/>
          <p:cNvSpPr>
            <a:spLocks noChangeArrowheads="1"/>
          </p:cNvSpPr>
          <p:nvPr/>
        </p:nvSpPr>
        <p:spPr bwMode="auto">
          <a:xfrm>
            <a:off x="0" y="428604"/>
            <a:ext cx="91440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altLang="zh-CN" sz="2000" b="1" i="0" u="sng" strike="noStrike" cap="none" normalizeH="0" baseline="0" dirty="0" smtClean="0">
                <a:ln>
                  <a:noFill/>
                </a:ln>
                <a:solidFill>
                  <a:srgbClr val="000000"/>
                </a:solidFill>
                <a:effectLst/>
                <a:latin typeface="Arial" pitchFamily="34" charset="0"/>
                <a:ea typeface="SimSun" pitchFamily="2" charset="-122"/>
                <a:cs typeface="Arial" pitchFamily="34" charset="0"/>
              </a:rPr>
              <a:t>Granos.</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s-ES" altLang="zh-CN"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s-MX" altLang="zh-CN"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Atender con prioridad las </a:t>
            </a:r>
            <a:r>
              <a:rPr kumimoji="0" lang="es-MX" altLang="zh-CN"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10</a:t>
            </a:r>
            <a:r>
              <a:rPr kumimoji="0" lang="es-MX" altLang="zh-CN"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cooperativas y </a:t>
            </a:r>
            <a:r>
              <a:rPr kumimoji="0" lang="es-MX" altLang="zh-CN"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25 </a:t>
            </a:r>
            <a:r>
              <a:rPr kumimoji="0" lang="es-MX" altLang="zh-CN"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productores de mayor potencial productivo para los granos.</a:t>
            </a: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endParaRPr kumimoji="0" lang="es-ES" altLang="zh-CN"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s-MX" altLang="zh-CN"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Producir y comercializar 485 </a:t>
            </a:r>
            <a:r>
              <a:rPr kumimoji="0" lang="es-MX" altLang="zh-CN"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tn</a:t>
            </a:r>
            <a:r>
              <a:rPr kumimoji="0" lang="es-MX" altLang="zh-CN"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de granos, creciendo en </a:t>
            </a:r>
            <a:r>
              <a:rPr kumimoji="0" lang="es-MX" altLang="zh-CN"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316.0 </a:t>
            </a:r>
            <a:r>
              <a:rPr kumimoji="0" lang="es-MX" altLang="zh-CN"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tn</a:t>
            </a:r>
            <a:r>
              <a:rPr kumimoji="0" lang="es-MX" altLang="zh-CN"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respecto al real del 2022, de ellas </a:t>
            </a:r>
            <a:r>
              <a:rPr kumimoji="0" lang="es-MX" altLang="zh-CN"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410.0 </a:t>
            </a:r>
            <a:r>
              <a:rPr kumimoji="0" lang="es-MX" altLang="zh-CN"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tn</a:t>
            </a:r>
            <a:r>
              <a:rPr kumimoji="0" lang="es-MX" altLang="zh-CN"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de maíz, </a:t>
            </a:r>
            <a:r>
              <a:rPr kumimoji="0" lang="es-MX" altLang="zh-CN"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75.0 </a:t>
            </a:r>
            <a:r>
              <a:rPr kumimoji="0" lang="es-MX" altLang="zh-CN" sz="2000" b="1"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tn</a:t>
            </a:r>
            <a:r>
              <a:rPr kumimoji="0" lang="es-MX" altLang="zh-CN"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de frijol común.</a:t>
            </a: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endParaRPr kumimoji="0" lang="es-ES" altLang="zh-CN"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s-MX" altLang="zh-CN"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Aprovechar las potencialidades de los </a:t>
            </a:r>
            <a:r>
              <a:rPr kumimoji="0" lang="es-MX" altLang="zh-CN"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205</a:t>
            </a:r>
            <a:r>
              <a:rPr kumimoji="0" lang="es-MX" altLang="zh-CN"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sistemas de riego instalados por el proyecto PRODECOR que abarcan </a:t>
            </a:r>
            <a:r>
              <a:rPr kumimoji="0" lang="es-MX" altLang="zh-CN"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368.0</a:t>
            </a:r>
            <a:r>
              <a:rPr kumimoji="0" lang="es-MX" altLang="zh-CN"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ha que benefician a </a:t>
            </a:r>
            <a:r>
              <a:rPr kumimoji="0" lang="es-MX" altLang="zh-CN"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188 </a:t>
            </a:r>
            <a:r>
              <a:rPr kumimoji="0" lang="es-MX" altLang="zh-CN"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productores para la siembra de los diferentes tipos de granos.</a:t>
            </a: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endParaRPr kumimoji="0" lang="es-ES" altLang="zh-CN"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s-ES" altLang="zh-CN"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Prestar servicios de preparación de tierra a los productores para cumplir con los planes previstos</a:t>
            </a:r>
            <a:endParaRPr kumimoji="0" lang="es-ES" altLang="zh-CN"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plit orient="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C:\Documents and Settings\prensa.EIMA\Escritorio\ppt\2.jpg">
            <a:extLst>
              <a:ext uri="{FF2B5EF4-FFF2-40B4-BE49-F238E27FC236}">
                <a16:creationId xmlns:a16="http://schemas.microsoft.com/office/drawing/2014/main" id="{916B8B99-4999-4665-8F8E-E2945B368C6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685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4 CuadroTexto">
            <a:extLst>
              <a:ext uri="{FF2B5EF4-FFF2-40B4-BE49-F238E27FC236}">
                <a16:creationId xmlns:a16="http://schemas.microsoft.com/office/drawing/2014/main" id="{63174437-6CC3-4FAB-9EE9-6E052F39E8A0}"/>
              </a:ext>
            </a:extLst>
          </p:cNvPr>
          <p:cNvSpPr txBox="1">
            <a:spLocks noChangeArrowheads="1"/>
          </p:cNvSpPr>
          <p:nvPr/>
        </p:nvSpPr>
        <p:spPr bwMode="auto">
          <a:xfrm>
            <a:off x="4500563" y="1785938"/>
            <a:ext cx="35004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3" name="5 CuadroTexto">
            <a:extLst>
              <a:ext uri="{FF2B5EF4-FFF2-40B4-BE49-F238E27FC236}">
                <a16:creationId xmlns:a16="http://schemas.microsoft.com/office/drawing/2014/main" id="{F86B9090-6D8C-4F42-8DB0-664834E3B492}"/>
              </a:ext>
            </a:extLst>
          </p:cNvPr>
          <p:cNvSpPr txBox="1">
            <a:spLocks noChangeArrowheads="1"/>
          </p:cNvSpPr>
          <p:nvPr/>
        </p:nvSpPr>
        <p:spPr bwMode="auto">
          <a:xfrm>
            <a:off x="4000500" y="3286125"/>
            <a:ext cx="41433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5" name="11 Rectángulo">
            <a:extLst>
              <a:ext uri="{FF2B5EF4-FFF2-40B4-BE49-F238E27FC236}">
                <a16:creationId xmlns:a16="http://schemas.microsoft.com/office/drawing/2014/main" id="{EAC90DB0-8F09-4901-B767-8C8EFC278E9F}"/>
              </a:ext>
            </a:extLst>
          </p:cNvPr>
          <p:cNvSpPr>
            <a:spLocks noChangeArrowheads="1"/>
          </p:cNvSpPr>
          <p:nvPr/>
        </p:nvSpPr>
        <p:spPr bwMode="auto">
          <a:xfrm>
            <a:off x="571472" y="2286000"/>
            <a:ext cx="814393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endParaRPr lang="es-ES" altLang="en-US" sz="3600" b="1" dirty="0" smtClean="0">
              <a:latin typeface="Arial" panose="020B0604020202020204" pitchFamily="34" charset="0"/>
              <a:ea typeface="Calibri" panose="020F0502020204030204" pitchFamily="34" charset="0"/>
              <a:cs typeface="Times New Roman" panose="02020603050405020304" pitchFamily="18" charset="0"/>
            </a:endParaRPr>
          </a:p>
          <a:p>
            <a:pPr algn="just"/>
            <a:endParaRPr lang="es-ES" altLang="en-US" sz="36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14337" name="Rectangle 1"/>
          <p:cNvSpPr>
            <a:spLocks noChangeArrowheads="1"/>
          </p:cNvSpPr>
          <p:nvPr/>
        </p:nvSpPr>
        <p:spPr bwMode="auto">
          <a:xfrm>
            <a:off x="0" y="714356"/>
            <a:ext cx="91440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altLang="zh-CN" sz="2000" b="1" i="0" u="none" strike="noStrike" cap="none" normalizeH="0" baseline="0" dirty="0" smtClean="0">
                <a:ln>
                  <a:noFill/>
                </a:ln>
                <a:solidFill>
                  <a:schemeClr val="tx1"/>
                </a:solidFill>
                <a:effectLst/>
                <a:latin typeface="Arial" pitchFamily="34" charset="0"/>
                <a:ea typeface="SimSun" pitchFamily="2" charset="-122"/>
                <a:cs typeface="Arial" pitchFamily="34" charset="0"/>
              </a:rPr>
              <a:t> Programas Ganaderos.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s-ES" altLang="zh-CN"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MX"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Lograr de manera gradual un crecimiento sostenido de la masa vacuna, de los indicadores productivos y reproductivos, así como rescatar en todas comunidades las tradiciones asociadas a esta actividad.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zh-CN"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zh-CN" sz="20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Las acciones se enfocan en 6 líneas estratégicas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zh-CN"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s-MX" altLang="zh-CN"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Comportamiento del encargo estatal.</a:t>
            </a:r>
            <a:endParaRPr kumimoji="0" lang="es-ES" altLang="zh-CN"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s-MX" altLang="zh-CN"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Ordenamiento y control de la masa. </a:t>
            </a:r>
            <a:endParaRPr kumimoji="0" lang="es-ES" altLang="zh-CN"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s-MX" altLang="zh-CN"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La Reproducción.</a:t>
            </a:r>
            <a:endParaRPr kumimoji="0" lang="es-ES" altLang="zh-CN"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s-MX" altLang="zh-CN"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La Genética.</a:t>
            </a:r>
            <a:endParaRPr kumimoji="0" lang="es-ES" altLang="zh-CN"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s-MX" altLang="zh-CN"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Manejo, alimentación y abasto de aguas.</a:t>
            </a:r>
            <a:endParaRPr kumimoji="0" lang="es-MX" altLang="zh-CN" sz="2000" b="0" i="0" u="none" strike="noStrike" cap="none" normalizeH="0" baseline="0" dirty="0" smtClean="0">
              <a:ln>
                <a:noFill/>
              </a:ln>
              <a:solidFill>
                <a:schemeClr val="tx1"/>
              </a:solidFill>
              <a:effectLst/>
              <a:latin typeface="Arial" pitchFamily="34" charset="0"/>
              <a:ea typeface="SimSun" pitchFamily="2" charset="-122"/>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s-MX" altLang="zh-CN" sz="2000" b="0" i="0" u="none" strike="noStrike" cap="none" normalizeH="0" baseline="0" dirty="0" smtClean="0">
                <a:ln>
                  <a:noFill/>
                </a:ln>
                <a:solidFill>
                  <a:schemeClr val="tx1"/>
                </a:solidFill>
                <a:effectLst/>
                <a:latin typeface="Arial" pitchFamily="34" charset="0"/>
                <a:ea typeface="SimSun" pitchFamily="2" charset="-122"/>
                <a:cs typeface="Times New Roman" pitchFamily="18" charset="0"/>
              </a:rPr>
              <a:t>Sanidad animal</a:t>
            </a:r>
            <a:r>
              <a:rPr kumimoji="0" lang="es-ES" altLang="zh-CN" sz="20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transition>
    <p:split orient="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C:\Documents and Settings\prensa.EIMA\Escritorio\ppt\2.jpg">
            <a:extLst>
              <a:ext uri="{FF2B5EF4-FFF2-40B4-BE49-F238E27FC236}">
                <a16:creationId xmlns:a16="http://schemas.microsoft.com/office/drawing/2014/main" id="{916B8B99-4999-4665-8F8E-E2945B368C6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685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4 CuadroTexto">
            <a:extLst>
              <a:ext uri="{FF2B5EF4-FFF2-40B4-BE49-F238E27FC236}">
                <a16:creationId xmlns:a16="http://schemas.microsoft.com/office/drawing/2014/main" id="{63174437-6CC3-4FAB-9EE9-6E052F39E8A0}"/>
              </a:ext>
            </a:extLst>
          </p:cNvPr>
          <p:cNvSpPr txBox="1">
            <a:spLocks noChangeArrowheads="1"/>
          </p:cNvSpPr>
          <p:nvPr/>
        </p:nvSpPr>
        <p:spPr bwMode="auto">
          <a:xfrm>
            <a:off x="4500563" y="1785938"/>
            <a:ext cx="35004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3" name="5 CuadroTexto">
            <a:extLst>
              <a:ext uri="{FF2B5EF4-FFF2-40B4-BE49-F238E27FC236}">
                <a16:creationId xmlns:a16="http://schemas.microsoft.com/office/drawing/2014/main" id="{F86B9090-6D8C-4F42-8DB0-664834E3B492}"/>
              </a:ext>
            </a:extLst>
          </p:cNvPr>
          <p:cNvSpPr txBox="1">
            <a:spLocks noChangeArrowheads="1"/>
          </p:cNvSpPr>
          <p:nvPr/>
        </p:nvSpPr>
        <p:spPr bwMode="auto">
          <a:xfrm>
            <a:off x="4000500" y="3286125"/>
            <a:ext cx="41433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5" name="11 Rectángulo">
            <a:extLst>
              <a:ext uri="{FF2B5EF4-FFF2-40B4-BE49-F238E27FC236}">
                <a16:creationId xmlns:a16="http://schemas.microsoft.com/office/drawing/2014/main" id="{EAC90DB0-8F09-4901-B767-8C8EFC278E9F}"/>
              </a:ext>
            </a:extLst>
          </p:cNvPr>
          <p:cNvSpPr>
            <a:spLocks noChangeArrowheads="1"/>
          </p:cNvSpPr>
          <p:nvPr/>
        </p:nvSpPr>
        <p:spPr bwMode="auto">
          <a:xfrm>
            <a:off x="571472" y="2286000"/>
            <a:ext cx="814393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endParaRPr lang="es-ES" altLang="en-US" sz="3600" b="1" dirty="0" smtClean="0">
              <a:latin typeface="Arial" panose="020B0604020202020204" pitchFamily="34" charset="0"/>
              <a:ea typeface="Calibri" panose="020F0502020204030204" pitchFamily="34" charset="0"/>
              <a:cs typeface="Times New Roman" panose="02020603050405020304" pitchFamily="18" charset="0"/>
            </a:endParaRPr>
          </a:p>
          <a:p>
            <a:pPr algn="just"/>
            <a:endParaRPr lang="es-ES" altLang="en-US" sz="36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31745" name="Rectangle 1"/>
          <p:cNvSpPr>
            <a:spLocks noChangeArrowheads="1"/>
          </p:cNvSpPr>
          <p:nvPr/>
        </p:nvSpPr>
        <p:spPr bwMode="auto">
          <a:xfrm>
            <a:off x="0" y="1071546"/>
            <a:ext cx="91440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El municipio Jobabo se ubica geográfica al sur de la provincia Las Tunas, colinda al norte con los municipios de Las Tunas y Guáimaro de la provincia Camagüey, al este con los municipios de Rio Cauto y Pilón de la provincia de Granma, al sur con el Golfo de Guacanayabo y al oeste con los municipios de Colombia y Amancio.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s-ES" altLang="zh-CN"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Cuenta con una superficie total de 88 563.34 ha, de ellas 70 008 ha son agrícolas; 18 555.34 ha son no agrícolas; y no aptas 2115.06 ha.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altLang="zh-CN"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En el territorio desarrollan las dos líneas fundamentales de producción agropecuaria, la ganadería y los cultivos varios, destacándose en este último caso los granos como el maíz y el frijol.</a:t>
            </a:r>
            <a:endParaRPr kumimoji="0" lang="es-ES" altLang="zh-CN"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plit orient="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C:\Documents and Settings\prensa.EIMA\Escritorio\ppt\2.jpg">
            <a:extLst>
              <a:ext uri="{FF2B5EF4-FFF2-40B4-BE49-F238E27FC236}">
                <a16:creationId xmlns:a16="http://schemas.microsoft.com/office/drawing/2014/main" id="{916B8B99-4999-4665-8F8E-E2945B368C6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685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4 CuadroTexto">
            <a:extLst>
              <a:ext uri="{FF2B5EF4-FFF2-40B4-BE49-F238E27FC236}">
                <a16:creationId xmlns:a16="http://schemas.microsoft.com/office/drawing/2014/main" id="{63174437-6CC3-4FAB-9EE9-6E052F39E8A0}"/>
              </a:ext>
            </a:extLst>
          </p:cNvPr>
          <p:cNvSpPr txBox="1">
            <a:spLocks noChangeArrowheads="1"/>
          </p:cNvSpPr>
          <p:nvPr/>
        </p:nvSpPr>
        <p:spPr bwMode="auto">
          <a:xfrm>
            <a:off x="4500563" y="1785938"/>
            <a:ext cx="35004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3" name="5 CuadroTexto">
            <a:extLst>
              <a:ext uri="{FF2B5EF4-FFF2-40B4-BE49-F238E27FC236}">
                <a16:creationId xmlns:a16="http://schemas.microsoft.com/office/drawing/2014/main" id="{F86B9090-6D8C-4F42-8DB0-664834E3B492}"/>
              </a:ext>
            </a:extLst>
          </p:cNvPr>
          <p:cNvSpPr txBox="1">
            <a:spLocks noChangeArrowheads="1"/>
          </p:cNvSpPr>
          <p:nvPr/>
        </p:nvSpPr>
        <p:spPr bwMode="auto">
          <a:xfrm>
            <a:off x="4000500" y="3286125"/>
            <a:ext cx="41433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5" name="11 Rectángulo">
            <a:extLst>
              <a:ext uri="{FF2B5EF4-FFF2-40B4-BE49-F238E27FC236}">
                <a16:creationId xmlns:a16="http://schemas.microsoft.com/office/drawing/2014/main" id="{EAC90DB0-8F09-4901-B767-8C8EFC278E9F}"/>
              </a:ext>
            </a:extLst>
          </p:cNvPr>
          <p:cNvSpPr>
            <a:spLocks noChangeArrowheads="1"/>
          </p:cNvSpPr>
          <p:nvPr/>
        </p:nvSpPr>
        <p:spPr bwMode="auto">
          <a:xfrm>
            <a:off x="571472" y="2286000"/>
            <a:ext cx="814393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endParaRPr lang="es-ES" altLang="en-US" sz="3600" b="1" dirty="0" smtClean="0">
              <a:latin typeface="Arial" panose="020B0604020202020204" pitchFamily="34" charset="0"/>
              <a:ea typeface="Calibri" panose="020F0502020204030204" pitchFamily="34" charset="0"/>
              <a:cs typeface="Times New Roman" panose="02020603050405020304" pitchFamily="18" charset="0"/>
            </a:endParaRPr>
          </a:p>
          <a:p>
            <a:pPr algn="just"/>
            <a:endParaRPr lang="es-ES" altLang="en-US" sz="36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13313" name="Rectangle 1"/>
          <p:cNvSpPr>
            <a:spLocks noChangeArrowheads="1"/>
          </p:cNvSpPr>
          <p:nvPr/>
        </p:nvSpPr>
        <p:spPr bwMode="auto">
          <a:xfrm>
            <a:off x="0" y="0"/>
            <a:ext cx="9144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Char char="•"/>
              <a:tabLst/>
            </a:pPr>
            <a:r>
              <a:rPr kumimoji="0" lang="es-MX" sz="20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Encargo estatal.</a:t>
            </a:r>
          </a:p>
          <a:p>
            <a:pPr marL="0" marR="0" lvl="0" indent="0" algn="ctr" defTabSz="914400" rtl="0" eaLnBrk="1" fontAlgn="base" latinLnBrk="0" hangingPunct="1">
              <a:lnSpc>
                <a:spcPct val="100000"/>
              </a:lnSpc>
              <a:spcBef>
                <a:spcPct val="0"/>
              </a:spcBef>
              <a:spcAft>
                <a:spcPct val="0"/>
              </a:spcAft>
              <a:buClrTx/>
              <a:buSzTx/>
              <a:buFontTx/>
              <a:buChar char="•"/>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MX"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La entrega de carne en febrero se cumple al 119</a:t>
            </a:r>
            <a:r>
              <a:rPr kumimoji="0" lang="es-MX" sz="20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r>
              <a:rPr kumimoji="0" lang="es-MX"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al entregar 18.5 toneladas de las </a:t>
            </a:r>
            <a:r>
              <a:rPr kumimoji="0" lang="es-MX" sz="20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15.45</a:t>
            </a:r>
            <a:r>
              <a:rPr kumimoji="0" lang="es-MX"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planificadas.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MX"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La entrega de carne al cierre de febrero se cumple al 89</a:t>
            </a:r>
            <a:r>
              <a:rPr kumimoji="0" lang="es-MX" sz="20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r>
              <a:rPr kumimoji="0" lang="es-MX"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al entregar 47.3 toneladas de las</a:t>
            </a:r>
            <a:r>
              <a:rPr kumimoji="0" lang="es-MX" sz="20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53.15</a:t>
            </a:r>
            <a:r>
              <a:rPr kumimoji="0" lang="es-MX"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planificadas.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MX"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La entrega de leche al estado en febrero se cumple al </a:t>
            </a:r>
            <a:r>
              <a:rPr kumimoji="0" lang="es-MX" sz="20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82 %</a:t>
            </a:r>
            <a:r>
              <a:rPr kumimoji="0" lang="es-MX"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al entregar </a:t>
            </a:r>
            <a:r>
              <a:rPr kumimoji="0" lang="es-MX" sz="20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34.4 Ml </a:t>
            </a:r>
            <a:r>
              <a:rPr kumimoji="0" lang="es-MX"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de los Cuale 43.5</a:t>
            </a:r>
            <a:r>
              <a:rPr kumimoji="0" lang="es-MX" sz="20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ml</a:t>
            </a:r>
            <a:r>
              <a:rPr kumimoji="0" lang="es-MX"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corresponden a la industria.</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MX"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La entrega de leche al estado acumulado se cumple al 86</a:t>
            </a:r>
            <a:r>
              <a:rPr kumimoji="0" lang="es-MX" sz="20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r>
              <a:rPr kumimoji="0" lang="es-MX"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al entregar </a:t>
            </a:r>
            <a:r>
              <a:rPr kumimoji="0" lang="es-MX" sz="20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85.00 Ml </a:t>
            </a:r>
            <a:r>
              <a:rPr kumimoji="0" lang="es-MX"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de los Cuale 99.0</a:t>
            </a:r>
            <a:r>
              <a:rPr kumimoji="0" lang="es-MX" sz="20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ml</a:t>
            </a:r>
            <a:r>
              <a:rPr kumimoji="0" lang="es-MX"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corresponden a la industria.</a:t>
            </a:r>
          </a:p>
          <a:p>
            <a:endParaRPr lang="es-MX" sz="2000" b="1" dirty="0" smtClean="0"/>
          </a:p>
          <a:p>
            <a:pPr algn="ctr"/>
            <a:r>
              <a:rPr lang="es-MX" sz="2000" b="1" dirty="0" smtClean="0"/>
              <a:t>Para el año 2023.</a:t>
            </a:r>
            <a:endParaRPr lang="es-ES" sz="2000" dirty="0" smtClean="0"/>
          </a:p>
          <a:p>
            <a:r>
              <a:rPr lang="es-ES" sz="2000" b="1" dirty="0" smtClean="0"/>
              <a:t> </a:t>
            </a:r>
            <a:endParaRPr lang="es-ES" sz="2000" dirty="0" smtClean="0"/>
          </a:p>
          <a:p>
            <a:pPr lvl="0"/>
            <a:r>
              <a:rPr lang="es-MX" sz="2000" dirty="0" smtClean="0"/>
              <a:t>Entregar a la industria </a:t>
            </a:r>
            <a:r>
              <a:rPr lang="es-MX" sz="2000" b="1" dirty="0" smtClean="0"/>
              <a:t>829.1</a:t>
            </a:r>
            <a:r>
              <a:rPr lang="es-MX" sz="2000" dirty="0" smtClean="0"/>
              <a:t> toneladas de carne vacuna, </a:t>
            </a:r>
            <a:endParaRPr lang="es-ES" sz="2000" dirty="0" smtClean="0"/>
          </a:p>
          <a:p>
            <a:r>
              <a:rPr lang="es-MX" sz="2000" dirty="0" smtClean="0"/>
              <a:t>Entregar al estado </a:t>
            </a:r>
            <a:r>
              <a:rPr lang="es-MX" sz="2000" b="1" dirty="0" smtClean="0"/>
              <a:t>3 853050</a:t>
            </a:r>
            <a:r>
              <a:rPr lang="es-MX" sz="2000" dirty="0" smtClean="0"/>
              <a:t> de litros de leche.</a:t>
            </a:r>
            <a:endParaRPr kumimoji="0" lang="es-MX"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plit orient="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C:\Documents and Settings\prensa.EIMA\Escritorio\ppt\2.jpg">
            <a:extLst>
              <a:ext uri="{FF2B5EF4-FFF2-40B4-BE49-F238E27FC236}">
                <a16:creationId xmlns:a16="http://schemas.microsoft.com/office/drawing/2014/main" id="{916B8B99-4999-4665-8F8E-E2945B368C6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685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4 CuadroTexto">
            <a:extLst>
              <a:ext uri="{FF2B5EF4-FFF2-40B4-BE49-F238E27FC236}">
                <a16:creationId xmlns:a16="http://schemas.microsoft.com/office/drawing/2014/main" id="{63174437-6CC3-4FAB-9EE9-6E052F39E8A0}"/>
              </a:ext>
            </a:extLst>
          </p:cNvPr>
          <p:cNvSpPr txBox="1">
            <a:spLocks noChangeArrowheads="1"/>
          </p:cNvSpPr>
          <p:nvPr/>
        </p:nvSpPr>
        <p:spPr bwMode="auto">
          <a:xfrm>
            <a:off x="4500563" y="1785938"/>
            <a:ext cx="35004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3" name="5 CuadroTexto">
            <a:extLst>
              <a:ext uri="{FF2B5EF4-FFF2-40B4-BE49-F238E27FC236}">
                <a16:creationId xmlns:a16="http://schemas.microsoft.com/office/drawing/2014/main" id="{F86B9090-6D8C-4F42-8DB0-664834E3B492}"/>
              </a:ext>
            </a:extLst>
          </p:cNvPr>
          <p:cNvSpPr txBox="1">
            <a:spLocks noChangeArrowheads="1"/>
          </p:cNvSpPr>
          <p:nvPr/>
        </p:nvSpPr>
        <p:spPr bwMode="auto">
          <a:xfrm>
            <a:off x="4000500" y="3286125"/>
            <a:ext cx="41433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5" name="11 Rectángulo">
            <a:extLst>
              <a:ext uri="{FF2B5EF4-FFF2-40B4-BE49-F238E27FC236}">
                <a16:creationId xmlns:a16="http://schemas.microsoft.com/office/drawing/2014/main" id="{EAC90DB0-8F09-4901-B767-8C8EFC278E9F}"/>
              </a:ext>
            </a:extLst>
          </p:cNvPr>
          <p:cNvSpPr>
            <a:spLocks noChangeArrowheads="1"/>
          </p:cNvSpPr>
          <p:nvPr/>
        </p:nvSpPr>
        <p:spPr bwMode="auto">
          <a:xfrm>
            <a:off x="571472" y="2286000"/>
            <a:ext cx="814393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endParaRPr lang="es-ES" altLang="en-US" sz="3600" b="1" dirty="0" smtClean="0">
              <a:latin typeface="Arial" panose="020B0604020202020204" pitchFamily="34" charset="0"/>
              <a:ea typeface="Calibri" panose="020F0502020204030204" pitchFamily="34" charset="0"/>
              <a:cs typeface="Times New Roman" panose="02020603050405020304" pitchFamily="18" charset="0"/>
            </a:endParaRPr>
          </a:p>
          <a:p>
            <a:pPr algn="just"/>
            <a:endParaRPr lang="es-ES" altLang="en-US" sz="36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12289" name="Rectangle 1"/>
          <p:cNvSpPr>
            <a:spLocks noChangeArrowheads="1"/>
          </p:cNvSpPr>
          <p:nvPr/>
        </p:nvSpPr>
        <p:spPr bwMode="auto">
          <a:xfrm>
            <a:off x="0" y="500042"/>
            <a:ext cx="91440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s-MX" sz="2000" b="1" i="0" u="sng" strike="noStrike" cap="none" normalizeH="0" baseline="0" dirty="0" smtClean="0">
                <a:ln>
                  <a:noFill/>
                </a:ln>
                <a:solidFill>
                  <a:schemeClr val="tx1"/>
                </a:solidFill>
                <a:effectLst/>
                <a:latin typeface="Arial" pitchFamily="34" charset="0"/>
                <a:ea typeface="Calibri" pitchFamily="34" charset="0"/>
                <a:cs typeface="Times New Roman" pitchFamily="18" charset="0"/>
              </a:rPr>
              <a:t>Ordenamiento y control de la masa.</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MX"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El ordenamiento y control de los productores es una necesidad para garantizar la planificación objetiva de la atención a estos y a la masa ganadera, además para la concertación de los contratos teniendo en cuenta las demandas de leche y carne. Así como el control de la masa como reserva estratégica del País.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MX"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Para el año 2023.</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s-MX"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En cada entidad estabilizar el control técnico para garantizar el control de su rebaño y los indicadores reproductivos (total hembras, hembras incorporadas a la reproducción, hembras gestantes, nacimientos) y productivos (hembras en ordeño, promedio de litros por hembras en ordeño).</a:t>
            </a:r>
            <a:endParaRPr kumimoji="0" lang="es-MX"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plit orient="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C:\Documents and Settings\prensa.EIMA\Escritorio\ppt\2.jpg">
            <a:extLst>
              <a:ext uri="{FF2B5EF4-FFF2-40B4-BE49-F238E27FC236}">
                <a16:creationId xmlns:a16="http://schemas.microsoft.com/office/drawing/2014/main" id="{916B8B99-4999-4665-8F8E-E2945B368C6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685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4 CuadroTexto">
            <a:extLst>
              <a:ext uri="{FF2B5EF4-FFF2-40B4-BE49-F238E27FC236}">
                <a16:creationId xmlns:a16="http://schemas.microsoft.com/office/drawing/2014/main" id="{63174437-6CC3-4FAB-9EE9-6E052F39E8A0}"/>
              </a:ext>
            </a:extLst>
          </p:cNvPr>
          <p:cNvSpPr txBox="1">
            <a:spLocks noChangeArrowheads="1"/>
          </p:cNvSpPr>
          <p:nvPr/>
        </p:nvSpPr>
        <p:spPr bwMode="auto">
          <a:xfrm>
            <a:off x="4500563" y="1785938"/>
            <a:ext cx="35004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3" name="5 CuadroTexto">
            <a:extLst>
              <a:ext uri="{FF2B5EF4-FFF2-40B4-BE49-F238E27FC236}">
                <a16:creationId xmlns:a16="http://schemas.microsoft.com/office/drawing/2014/main" id="{F86B9090-6D8C-4F42-8DB0-664834E3B492}"/>
              </a:ext>
            </a:extLst>
          </p:cNvPr>
          <p:cNvSpPr txBox="1">
            <a:spLocks noChangeArrowheads="1"/>
          </p:cNvSpPr>
          <p:nvPr/>
        </p:nvSpPr>
        <p:spPr bwMode="auto">
          <a:xfrm>
            <a:off x="4000500" y="3286125"/>
            <a:ext cx="41433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5" name="11 Rectángulo">
            <a:extLst>
              <a:ext uri="{FF2B5EF4-FFF2-40B4-BE49-F238E27FC236}">
                <a16:creationId xmlns:a16="http://schemas.microsoft.com/office/drawing/2014/main" id="{EAC90DB0-8F09-4901-B767-8C8EFC278E9F}"/>
              </a:ext>
            </a:extLst>
          </p:cNvPr>
          <p:cNvSpPr>
            <a:spLocks noChangeArrowheads="1"/>
          </p:cNvSpPr>
          <p:nvPr/>
        </p:nvSpPr>
        <p:spPr bwMode="auto">
          <a:xfrm>
            <a:off x="571472" y="2286000"/>
            <a:ext cx="814393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endParaRPr lang="es-ES" altLang="en-US" sz="3600" b="1" dirty="0" smtClean="0">
              <a:latin typeface="Arial" panose="020B0604020202020204" pitchFamily="34" charset="0"/>
              <a:ea typeface="Calibri" panose="020F0502020204030204" pitchFamily="34" charset="0"/>
              <a:cs typeface="Times New Roman" panose="02020603050405020304" pitchFamily="18" charset="0"/>
            </a:endParaRPr>
          </a:p>
          <a:p>
            <a:pPr algn="just"/>
            <a:endParaRPr lang="es-ES" altLang="en-US" sz="36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11265" name="Rectangle 1"/>
          <p:cNvSpPr>
            <a:spLocks noChangeArrowheads="1"/>
          </p:cNvSpPr>
          <p:nvPr/>
        </p:nvSpPr>
        <p:spPr bwMode="auto">
          <a:xfrm>
            <a:off x="0" y="857232"/>
            <a:ext cx="9144000"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s-MX"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Lograr que los puntos de leche fría se conviertan en el centro de las actividades de atención y servicio a los productores.</a:t>
            </a:r>
          </a:p>
          <a:p>
            <a:pPr marL="0" marR="0" lvl="0" indent="0" algn="just" defTabSz="914400" rtl="0" eaLnBrk="1" fontAlgn="base" latinLnBrk="0" hangingPunct="1">
              <a:lnSpc>
                <a:spcPct val="100000"/>
              </a:lnSpc>
              <a:spcBef>
                <a:spcPct val="0"/>
              </a:spcBef>
              <a:spcAft>
                <a:spcPct val="0"/>
              </a:spcAft>
              <a:buClrTx/>
              <a:buSzTx/>
              <a:buFont typeface="Wingdings" pitchFamily="2" charset="2"/>
              <a:buChar char="Ø"/>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s-MX"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Ratificar que el propietario de ganado mayor, es el responsable del control, conteo sistemático, identificación, manejo, explotación, custodia y declaración obligatoria de los principales eventos de su rebaño en la oficina de registro a la cual está vinculado.</a:t>
            </a: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s-MX"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Exigir la obligación de realizar el conteo mensual del ganado en todas las formas productivas socializadas de forma cruzada los días 27 de cada mes, así como la inspección física a productores con mayor incidencia en el control de la masa ganadera mensualmente en todos los municipios. </a:t>
            </a: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s-MX"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No permitir la posesión de ganado mayor vacuno por personas naturales sin tierra.</a:t>
            </a:r>
            <a:endParaRPr kumimoji="0" lang="es-MX"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plit orient="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C:\Documents and Settings\prensa.EIMA\Escritorio\ppt\2.jpg">
            <a:extLst>
              <a:ext uri="{FF2B5EF4-FFF2-40B4-BE49-F238E27FC236}">
                <a16:creationId xmlns:a16="http://schemas.microsoft.com/office/drawing/2014/main" id="{916B8B99-4999-4665-8F8E-E2945B368C6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685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4 CuadroTexto">
            <a:extLst>
              <a:ext uri="{FF2B5EF4-FFF2-40B4-BE49-F238E27FC236}">
                <a16:creationId xmlns:a16="http://schemas.microsoft.com/office/drawing/2014/main" id="{63174437-6CC3-4FAB-9EE9-6E052F39E8A0}"/>
              </a:ext>
            </a:extLst>
          </p:cNvPr>
          <p:cNvSpPr txBox="1">
            <a:spLocks noChangeArrowheads="1"/>
          </p:cNvSpPr>
          <p:nvPr/>
        </p:nvSpPr>
        <p:spPr bwMode="auto">
          <a:xfrm>
            <a:off x="4500563" y="1785938"/>
            <a:ext cx="35004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3" name="5 CuadroTexto">
            <a:extLst>
              <a:ext uri="{FF2B5EF4-FFF2-40B4-BE49-F238E27FC236}">
                <a16:creationId xmlns:a16="http://schemas.microsoft.com/office/drawing/2014/main" id="{F86B9090-6D8C-4F42-8DB0-664834E3B492}"/>
              </a:ext>
            </a:extLst>
          </p:cNvPr>
          <p:cNvSpPr txBox="1">
            <a:spLocks noChangeArrowheads="1"/>
          </p:cNvSpPr>
          <p:nvPr/>
        </p:nvSpPr>
        <p:spPr bwMode="auto">
          <a:xfrm>
            <a:off x="4000500" y="3286125"/>
            <a:ext cx="41433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5" name="11 Rectángulo">
            <a:extLst>
              <a:ext uri="{FF2B5EF4-FFF2-40B4-BE49-F238E27FC236}">
                <a16:creationId xmlns:a16="http://schemas.microsoft.com/office/drawing/2014/main" id="{EAC90DB0-8F09-4901-B767-8C8EFC278E9F}"/>
              </a:ext>
            </a:extLst>
          </p:cNvPr>
          <p:cNvSpPr>
            <a:spLocks noChangeArrowheads="1"/>
          </p:cNvSpPr>
          <p:nvPr/>
        </p:nvSpPr>
        <p:spPr bwMode="auto">
          <a:xfrm>
            <a:off x="571472" y="2286000"/>
            <a:ext cx="814393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endParaRPr lang="es-ES" altLang="en-US" sz="3600" b="1" dirty="0" smtClean="0">
              <a:latin typeface="Arial" panose="020B0604020202020204" pitchFamily="34" charset="0"/>
              <a:ea typeface="Calibri" panose="020F0502020204030204" pitchFamily="34" charset="0"/>
              <a:cs typeface="Times New Roman" panose="02020603050405020304" pitchFamily="18" charset="0"/>
            </a:endParaRPr>
          </a:p>
          <a:p>
            <a:pPr algn="just"/>
            <a:endParaRPr lang="es-ES" altLang="en-US" sz="36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10241" name="Rectangle 1"/>
          <p:cNvSpPr>
            <a:spLocks noChangeArrowheads="1"/>
          </p:cNvSpPr>
          <p:nvPr/>
        </p:nvSpPr>
        <p:spPr bwMode="auto">
          <a:xfrm>
            <a:off x="0" y="285728"/>
            <a:ext cx="9144000"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2000" b="1" i="0" u="sng" strike="noStrike" cap="none" normalizeH="0" baseline="0" dirty="0" smtClean="0">
                <a:ln>
                  <a:noFill/>
                </a:ln>
                <a:solidFill>
                  <a:schemeClr val="tx1"/>
                </a:solidFill>
                <a:effectLst/>
                <a:latin typeface="Arial" pitchFamily="34" charset="0"/>
                <a:ea typeface="Calibri" pitchFamily="34" charset="0"/>
                <a:cs typeface="Times New Roman" pitchFamily="18" charset="0"/>
              </a:rPr>
              <a:t>Genética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MX"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Lograr una mejora continua de nuestra masa que permita obtener genotipos con adaptabilidad a nuestras condiciones de suelo y clima y con rentable potencial productivo.</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MX"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Para el año 2023.</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endParaRPr lang="es-ES" sz="2000" dirty="0" smtClean="0">
              <a:ea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s-MX"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Cumplir con la política aprobada, utilizando para la leche el siboney en las hembras con mayores características de leche y para la carne se usan fundamentalmente los genotipos del cebú.</a:t>
            </a: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s-MX"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Gestionar la compra 10 sementales raciales, así como de </a:t>
            </a:r>
            <a:r>
              <a:rPr kumimoji="0" lang="es-MX"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100</a:t>
            </a:r>
            <a:r>
              <a:rPr kumimoji="0" lang="es-MX"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novillas con la finalidad de mejorar la genética de los productores de avanzada.</a:t>
            </a: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s-MX"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Crear en el municipio un centro de futuros sementales y trabajar con la finalidad de incrementar los rebaños raciales</a:t>
            </a:r>
            <a:r>
              <a:rPr kumimoji="0" lang="es-MX" sz="20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a:t>
            </a:r>
            <a:endParaRPr kumimoji="0" lang="es-MX"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plit orient="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C:\Documents and Settings\prensa.EIMA\Escritorio\ppt\2.jpg">
            <a:extLst>
              <a:ext uri="{FF2B5EF4-FFF2-40B4-BE49-F238E27FC236}">
                <a16:creationId xmlns:a16="http://schemas.microsoft.com/office/drawing/2014/main" id="{916B8B99-4999-4665-8F8E-E2945B368C6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37650" cy="685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4 CuadroTexto">
            <a:extLst>
              <a:ext uri="{FF2B5EF4-FFF2-40B4-BE49-F238E27FC236}">
                <a16:creationId xmlns:a16="http://schemas.microsoft.com/office/drawing/2014/main" id="{63174437-6CC3-4FAB-9EE9-6E052F39E8A0}"/>
              </a:ext>
            </a:extLst>
          </p:cNvPr>
          <p:cNvSpPr txBox="1">
            <a:spLocks noChangeArrowheads="1"/>
          </p:cNvSpPr>
          <p:nvPr/>
        </p:nvSpPr>
        <p:spPr bwMode="auto">
          <a:xfrm>
            <a:off x="4500563" y="1785938"/>
            <a:ext cx="35004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3" name="5 CuadroTexto">
            <a:extLst>
              <a:ext uri="{FF2B5EF4-FFF2-40B4-BE49-F238E27FC236}">
                <a16:creationId xmlns:a16="http://schemas.microsoft.com/office/drawing/2014/main" id="{F86B9090-6D8C-4F42-8DB0-664834E3B492}"/>
              </a:ext>
            </a:extLst>
          </p:cNvPr>
          <p:cNvSpPr txBox="1">
            <a:spLocks noChangeArrowheads="1"/>
          </p:cNvSpPr>
          <p:nvPr/>
        </p:nvSpPr>
        <p:spPr bwMode="auto">
          <a:xfrm>
            <a:off x="4000500" y="3286125"/>
            <a:ext cx="41433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5" name="11 Rectángulo">
            <a:extLst>
              <a:ext uri="{FF2B5EF4-FFF2-40B4-BE49-F238E27FC236}">
                <a16:creationId xmlns:a16="http://schemas.microsoft.com/office/drawing/2014/main" id="{EAC90DB0-8F09-4901-B767-8C8EFC278E9F}"/>
              </a:ext>
            </a:extLst>
          </p:cNvPr>
          <p:cNvSpPr>
            <a:spLocks noChangeArrowheads="1"/>
          </p:cNvSpPr>
          <p:nvPr/>
        </p:nvSpPr>
        <p:spPr bwMode="auto">
          <a:xfrm>
            <a:off x="571472" y="2286000"/>
            <a:ext cx="814393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endParaRPr lang="es-ES" altLang="en-US" sz="3600" b="1" dirty="0" smtClean="0">
              <a:latin typeface="Arial" panose="020B0604020202020204" pitchFamily="34" charset="0"/>
              <a:ea typeface="Calibri" panose="020F0502020204030204" pitchFamily="34" charset="0"/>
              <a:cs typeface="Times New Roman" panose="02020603050405020304" pitchFamily="18" charset="0"/>
            </a:endParaRPr>
          </a:p>
          <a:p>
            <a:pPr algn="just"/>
            <a:endParaRPr lang="es-ES" altLang="en-US" sz="36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9217" name="Rectangle 1"/>
          <p:cNvSpPr>
            <a:spLocks noChangeArrowheads="1"/>
          </p:cNvSpPr>
          <p:nvPr/>
        </p:nvSpPr>
        <p:spPr bwMode="auto">
          <a:xfrm>
            <a:off x="0" y="0"/>
            <a:ext cx="9144000"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20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Reproducción</a:t>
            </a:r>
            <a:r>
              <a:rPr kumimoji="0" lang="es-MX"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Para el año 2023.</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s-MX"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Crear en el municipio </a:t>
            </a:r>
            <a:r>
              <a:rPr kumimoji="0" lang="es-MX"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dos</a:t>
            </a:r>
            <a:r>
              <a:rPr kumimoji="0" lang="es-MX"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centros de desarrollo de novillas que den respuesta al completamiento de las hembras en las vaquerías del estado, así como la venta a productores y el remplazo de las vacas de desecho.</a:t>
            </a: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s-MX"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Lograr que el flujo de la hembra tenga sus áreas adecuadas para que se logre el reemplazo con la edad y peso óptimo, con el objetivo de alcanzar entre un </a:t>
            </a:r>
            <a:r>
              <a:rPr kumimoji="0" lang="es-MX"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15</a:t>
            </a:r>
            <a:r>
              <a:rPr kumimoji="0" lang="es-MX"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 un </a:t>
            </a:r>
            <a:r>
              <a:rPr kumimoji="0" lang="es-MX"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a:t>
            </a:r>
            <a:r>
              <a:rPr kumimoji="0" lang="es-MX"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por ciento del reemplazo anual de las vacas.</a:t>
            </a: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s-MX"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Incrementar la natalidad en el 2023 al </a:t>
            </a:r>
            <a:r>
              <a:rPr kumimoji="0" lang="es-MX"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56 %</a:t>
            </a:r>
            <a:r>
              <a:rPr kumimoji="0" lang="es-MX"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endParaRPr lang="es-ES" sz="2000" dirty="0" smtClean="0">
              <a:ea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s-MX"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Mejorar el estado reproductivo del rebaño partiendo de los indicadores ideales, incrementando el por ciento de vacas gestantes, así como la disminución de vacas vacías que hoy está en un </a:t>
            </a:r>
            <a:r>
              <a:rPr kumimoji="0" lang="es-MX"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38 %</a:t>
            </a:r>
            <a:r>
              <a:rPr kumimoji="0" lang="es-MX"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s-MX"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plit orient="ver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C:\Documents and Settings\prensa.EIMA\Escritorio\ppt\2.jpg">
            <a:extLst>
              <a:ext uri="{FF2B5EF4-FFF2-40B4-BE49-F238E27FC236}">
                <a16:creationId xmlns:a16="http://schemas.microsoft.com/office/drawing/2014/main" id="{916B8B99-4999-4665-8F8E-E2945B368C6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685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4 CuadroTexto">
            <a:extLst>
              <a:ext uri="{FF2B5EF4-FFF2-40B4-BE49-F238E27FC236}">
                <a16:creationId xmlns:a16="http://schemas.microsoft.com/office/drawing/2014/main" id="{63174437-6CC3-4FAB-9EE9-6E052F39E8A0}"/>
              </a:ext>
            </a:extLst>
          </p:cNvPr>
          <p:cNvSpPr txBox="1">
            <a:spLocks noChangeArrowheads="1"/>
          </p:cNvSpPr>
          <p:nvPr/>
        </p:nvSpPr>
        <p:spPr bwMode="auto">
          <a:xfrm>
            <a:off x="4500563" y="1785938"/>
            <a:ext cx="35004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3" name="5 CuadroTexto">
            <a:extLst>
              <a:ext uri="{FF2B5EF4-FFF2-40B4-BE49-F238E27FC236}">
                <a16:creationId xmlns:a16="http://schemas.microsoft.com/office/drawing/2014/main" id="{F86B9090-6D8C-4F42-8DB0-664834E3B492}"/>
              </a:ext>
            </a:extLst>
          </p:cNvPr>
          <p:cNvSpPr txBox="1">
            <a:spLocks noChangeArrowheads="1"/>
          </p:cNvSpPr>
          <p:nvPr/>
        </p:nvSpPr>
        <p:spPr bwMode="auto">
          <a:xfrm>
            <a:off x="4000500" y="3286125"/>
            <a:ext cx="41433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5" name="11 Rectángulo">
            <a:extLst>
              <a:ext uri="{FF2B5EF4-FFF2-40B4-BE49-F238E27FC236}">
                <a16:creationId xmlns:a16="http://schemas.microsoft.com/office/drawing/2014/main" id="{EAC90DB0-8F09-4901-B767-8C8EFC278E9F}"/>
              </a:ext>
            </a:extLst>
          </p:cNvPr>
          <p:cNvSpPr>
            <a:spLocks noChangeArrowheads="1"/>
          </p:cNvSpPr>
          <p:nvPr/>
        </p:nvSpPr>
        <p:spPr bwMode="auto">
          <a:xfrm>
            <a:off x="571472" y="2286000"/>
            <a:ext cx="814393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endParaRPr lang="es-ES" altLang="en-US" sz="3600" b="1" dirty="0" smtClean="0">
              <a:latin typeface="Arial" panose="020B0604020202020204" pitchFamily="34" charset="0"/>
              <a:ea typeface="Calibri" panose="020F0502020204030204" pitchFamily="34" charset="0"/>
              <a:cs typeface="Times New Roman" panose="02020603050405020304" pitchFamily="18" charset="0"/>
            </a:endParaRPr>
          </a:p>
          <a:p>
            <a:pPr algn="just"/>
            <a:endParaRPr lang="es-ES" altLang="en-US" sz="36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8193" name="Rectangle 1"/>
          <p:cNvSpPr>
            <a:spLocks noChangeArrowheads="1"/>
          </p:cNvSpPr>
          <p:nvPr/>
        </p:nvSpPr>
        <p:spPr bwMode="auto">
          <a:xfrm>
            <a:off x="0" y="857232"/>
            <a:ext cx="9144000"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20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Manejo, Alimentación.</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Para el año 2023.</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s-MX"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Garantizar la base alimentaria, con la siembra de 764.5 ha de alimento animal, 227.0 ha de caña, 99.6 de </a:t>
            </a:r>
            <a:r>
              <a:rPr kumimoji="0" lang="es-MX" sz="20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king-grass</a:t>
            </a:r>
            <a:r>
              <a:rPr kumimoji="0" lang="es-MX"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12.7 de moringa, 12 de morera, 43.6 de </a:t>
            </a:r>
            <a:r>
              <a:rPr kumimoji="0" lang="es-MX" sz="2000" b="0"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titonia</a:t>
            </a:r>
            <a:r>
              <a:rPr kumimoji="0" lang="es-MX"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7.9 de granos y 361.7 otros pastos priorizando las 90.0 ha de siembra de plantas proteicas para la producción de piensos.</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altLang="zh-CN" sz="2000" b="0" i="0" u="none" strike="noStrike" cap="none" normalizeH="0" baseline="0" dirty="0" smtClean="0">
                <a:ln>
                  <a:noFill/>
                </a:ln>
                <a:solidFill>
                  <a:srgbClr val="000000"/>
                </a:solidFill>
                <a:effectLst/>
                <a:latin typeface="Arial" pitchFamily="34" charset="0"/>
                <a:ea typeface="SimSun" pitchFamily="2" charset="-122"/>
                <a:cs typeface="Times New Roman" pitchFamily="18" charset="0"/>
              </a:rPr>
              <a:t>C</a:t>
            </a:r>
            <a:r>
              <a:rPr kumimoji="0" lang="es-MX" altLang="zh-CN" sz="2000" b="0" i="0" u="none" strike="noStrike" cap="none" normalizeH="0" baseline="0" dirty="0" err="1" smtClean="0">
                <a:ln>
                  <a:noFill/>
                </a:ln>
                <a:solidFill>
                  <a:srgbClr val="000000"/>
                </a:solidFill>
                <a:effectLst/>
                <a:latin typeface="Arial" pitchFamily="34" charset="0"/>
                <a:ea typeface="SimSun" pitchFamily="2" charset="-122"/>
                <a:cs typeface="Times New Roman" pitchFamily="18" charset="0"/>
              </a:rPr>
              <a:t>on</a:t>
            </a:r>
            <a:r>
              <a:rPr kumimoji="0" lang="es-MX" altLang="zh-CN" sz="2000" b="0" i="0" u="none" strike="noStrike" cap="none" normalizeH="0" baseline="0" dirty="0" smtClean="0">
                <a:ln>
                  <a:noFill/>
                </a:ln>
                <a:solidFill>
                  <a:srgbClr val="000000"/>
                </a:solidFill>
                <a:effectLst/>
                <a:latin typeface="Arial" pitchFamily="34" charset="0"/>
                <a:ea typeface="SimSun" pitchFamily="2" charset="-122"/>
                <a:cs typeface="Times New Roman" pitchFamily="18" charset="0"/>
              </a:rPr>
              <a:t> la entrada del proyecto IRES acometer un programa de recuperación de </a:t>
            </a:r>
            <a:r>
              <a:rPr kumimoji="0" lang="es-MX" altLang="zh-CN" sz="2000" b="1" i="0" u="none" strike="noStrike" cap="none" normalizeH="0" baseline="0" dirty="0" smtClean="0">
                <a:ln>
                  <a:noFill/>
                </a:ln>
                <a:solidFill>
                  <a:srgbClr val="000000"/>
                </a:solidFill>
                <a:effectLst/>
                <a:latin typeface="Arial" pitchFamily="34" charset="0"/>
                <a:ea typeface="SimSun" pitchFamily="2" charset="-122"/>
                <a:cs typeface="Times New Roman" pitchFamily="18" charset="0"/>
              </a:rPr>
              <a:t>600.0 </a:t>
            </a:r>
            <a:r>
              <a:rPr kumimoji="0" lang="es-MX" altLang="zh-CN" sz="2000" b="0" i="0" u="none" strike="noStrike" cap="none" normalizeH="0" baseline="0" dirty="0" smtClean="0">
                <a:ln>
                  <a:noFill/>
                </a:ln>
                <a:solidFill>
                  <a:srgbClr val="000000"/>
                </a:solidFill>
                <a:effectLst/>
                <a:latin typeface="Arial" pitchFamily="34" charset="0"/>
                <a:ea typeface="SimSun" pitchFamily="2" charset="-122"/>
                <a:cs typeface="Times New Roman" pitchFamily="18" charset="0"/>
              </a:rPr>
              <a:t>ha infectadas de   marabú, con la finalidad de incrementar las áreas de silbo pastoreo.</a:t>
            </a:r>
            <a:r>
              <a:rPr kumimoji="0" lang="es-ES" altLang="zh-CN" sz="20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transition>
    <p:split orient="ver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C:\Documents and Settings\prensa.EIMA\Escritorio\ppt\2.jpg">
            <a:extLst>
              <a:ext uri="{FF2B5EF4-FFF2-40B4-BE49-F238E27FC236}">
                <a16:creationId xmlns:a16="http://schemas.microsoft.com/office/drawing/2014/main" id="{916B8B99-4999-4665-8F8E-E2945B368C6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685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4 CuadroTexto">
            <a:extLst>
              <a:ext uri="{FF2B5EF4-FFF2-40B4-BE49-F238E27FC236}">
                <a16:creationId xmlns:a16="http://schemas.microsoft.com/office/drawing/2014/main" id="{63174437-6CC3-4FAB-9EE9-6E052F39E8A0}"/>
              </a:ext>
            </a:extLst>
          </p:cNvPr>
          <p:cNvSpPr txBox="1">
            <a:spLocks noChangeArrowheads="1"/>
          </p:cNvSpPr>
          <p:nvPr/>
        </p:nvSpPr>
        <p:spPr bwMode="auto">
          <a:xfrm>
            <a:off x="4500563" y="1785938"/>
            <a:ext cx="35004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3" name="5 CuadroTexto">
            <a:extLst>
              <a:ext uri="{FF2B5EF4-FFF2-40B4-BE49-F238E27FC236}">
                <a16:creationId xmlns:a16="http://schemas.microsoft.com/office/drawing/2014/main" id="{F86B9090-6D8C-4F42-8DB0-664834E3B492}"/>
              </a:ext>
            </a:extLst>
          </p:cNvPr>
          <p:cNvSpPr txBox="1">
            <a:spLocks noChangeArrowheads="1"/>
          </p:cNvSpPr>
          <p:nvPr/>
        </p:nvSpPr>
        <p:spPr bwMode="auto">
          <a:xfrm>
            <a:off x="4000500" y="3286125"/>
            <a:ext cx="41433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5" name="11 Rectángulo">
            <a:extLst>
              <a:ext uri="{FF2B5EF4-FFF2-40B4-BE49-F238E27FC236}">
                <a16:creationId xmlns:a16="http://schemas.microsoft.com/office/drawing/2014/main" id="{EAC90DB0-8F09-4901-B767-8C8EFC278E9F}"/>
              </a:ext>
            </a:extLst>
          </p:cNvPr>
          <p:cNvSpPr>
            <a:spLocks noChangeArrowheads="1"/>
          </p:cNvSpPr>
          <p:nvPr/>
        </p:nvSpPr>
        <p:spPr bwMode="auto">
          <a:xfrm>
            <a:off x="571472" y="2286000"/>
            <a:ext cx="814393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endParaRPr lang="es-ES" altLang="en-US" sz="3600" b="1" dirty="0" smtClean="0">
              <a:latin typeface="Arial" panose="020B0604020202020204" pitchFamily="34" charset="0"/>
              <a:ea typeface="Calibri" panose="020F0502020204030204" pitchFamily="34" charset="0"/>
              <a:cs typeface="Times New Roman" panose="02020603050405020304" pitchFamily="18" charset="0"/>
            </a:endParaRPr>
          </a:p>
          <a:p>
            <a:pPr algn="just"/>
            <a:endParaRPr lang="es-ES" altLang="en-US" sz="36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7169" name="Rectangle 1"/>
          <p:cNvSpPr>
            <a:spLocks noChangeArrowheads="1"/>
          </p:cNvSpPr>
          <p:nvPr/>
        </p:nvSpPr>
        <p:spPr bwMode="auto">
          <a:xfrm>
            <a:off x="0" y="285728"/>
            <a:ext cx="9144000"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2000" b="1" i="0" u="none" strike="noStrike" cap="none" normalizeH="0" baseline="0" dirty="0" smtClean="0">
                <a:ln>
                  <a:noFill/>
                </a:ln>
                <a:solidFill>
                  <a:srgbClr val="000000"/>
                </a:solidFill>
                <a:effectLst/>
                <a:latin typeface="Arial" pitchFamily="34" charset="0"/>
                <a:ea typeface="Calibri" pitchFamily="34" charset="0"/>
                <a:cs typeface="Times New Roman" pitchFamily="18" charset="0"/>
              </a:rPr>
              <a:t>Sanidad Animal</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Para el año 2023.</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s-MX"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Reducir la mortalidad bovina total al </a:t>
            </a:r>
            <a:r>
              <a:rPr kumimoji="0" lang="es-MX"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4.0% </a:t>
            </a:r>
            <a:r>
              <a:rPr kumimoji="0" lang="es-MX"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 en terneros al </a:t>
            </a:r>
            <a:r>
              <a:rPr kumimoji="0" lang="es-MX"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8.0%</a:t>
            </a:r>
            <a:r>
              <a:rPr kumimoji="0" lang="es-MX"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según las directivas aprobadas.</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s-MX"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Garantizar la asistencia veterinaria al 100 por ciento de las entidades y productores, como el eslabón esencial en el cumplimiento de los programas de prevención y control de las enfermedades, la vigilancia </a:t>
            </a:r>
            <a:r>
              <a:rPr kumimoji="0" lang="es-MX"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epizootiológica</a:t>
            </a:r>
            <a:r>
              <a:rPr kumimoji="0" lang="es-MX"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y con ello lograr un adecuado estado de salud de los rebaños.</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s-MX"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Cumplir el nivel diagnóstico de necropsias al </a:t>
            </a:r>
            <a:r>
              <a:rPr kumimoji="0" lang="es-MX"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80%</a:t>
            </a:r>
            <a:r>
              <a:rPr kumimoji="0" lang="es-MX"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y los envíos de muestras al </a:t>
            </a:r>
            <a:r>
              <a:rPr kumimoji="0" lang="es-MX"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15%.</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s-MX" altLang="zh-CN" sz="2000" b="0" i="0" u="none" strike="noStrike" cap="none" normalizeH="0" baseline="0" dirty="0" smtClean="0">
                <a:ln>
                  <a:noFill/>
                </a:ln>
                <a:solidFill>
                  <a:schemeClr val="tx1"/>
                </a:solidFill>
                <a:effectLst/>
                <a:latin typeface="Arial" pitchFamily="34" charset="0"/>
                <a:ea typeface="SimSun" pitchFamily="2" charset="-122"/>
                <a:cs typeface="Times New Roman" pitchFamily="18" charset="0"/>
              </a:rPr>
              <a:t>Investigación de brucelosis al </a:t>
            </a:r>
            <a:r>
              <a:rPr kumimoji="0" lang="es-MX" altLang="zh-CN" sz="2000" b="1" i="0" u="none" strike="noStrike" cap="none" normalizeH="0" baseline="0" dirty="0" smtClean="0">
                <a:ln>
                  <a:noFill/>
                </a:ln>
                <a:solidFill>
                  <a:schemeClr val="tx1"/>
                </a:solidFill>
                <a:effectLst/>
                <a:latin typeface="Arial" pitchFamily="34" charset="0"/>
                <a:ea typeface="SimSun" pitchFamily="2" charset="-122"/>
                <a:cs typeface="Times New Roman" pitchFamily="18" charset="0"/>
              </a:rPr>
              <a:t>44 %</a:t>
            </a:r>
            <a:r>
              <a:rPr kumimoji="0" lang="es-MX" altLang="zh-CN" sz="2000" b="0" i="0" u="none" strike="noStrike" cap="none" normalizeH="0" baseline="0" dirty="0" smtClean="0">
                <a:ln>
                  <a:noFill/>
                </a:ln>
                <a:solidFill>
                  <a:schemeClr val="tx1"/>
                </a:solidFill>
                <a:effectLst/>
                <a:latin typeface="Arial" pitchFamily="34" charset="0"/>
                <a:ea typeface="SimSun" pitchFamily="2" charset="-122"/>
                <a:cs typeface="Times New Roman" pitchFamily="18" charset="0"/>
              </a:rPr>
              <a:t> de la masa ganadera equivalente a </a:t>
            </a:r>
            <a:r>
              <a:rPr kumimoji="0" lang="es-MX" altLang="zh-CN" sz="2000" b="1" i="0" u="none" strike="noStrike" cap="none" normalizeH="0" baseline="0" dirty="0" smtClean="0">
                <a:ln>
                  <a:noFill/>
                </a:ln>
                <a:solidFill>
                  <a:schemeClr val="tx1"/>
                </a:solidFill>
                <a:effectLst/>
                <a:latin typeface="Arial" pitchFamily="34" charset="0"/>
                <a:ea typeface="SimSun" pitchFamily="2" charset="-122"/>
                <a:cs typeface="Times New Roman" pitchFamily="18" charset="0"/>
              </a:rPr>
              <a:t>31 293</a:t>
            </a:r>
            <a:r>
              <a:rPr kumimoji="0" lang="es-MX" altLang="zh-CN" sz="2000" b="0" i="0" u="none" strike="noStrike" cap="none" normalizeH="0" baseline="0" dirty="0" smtClean="0">
                <a:ln>
                  <a:noFill/>
                </a:ln>
                <a:solidFill>
                  <a:schemeClr val="tx1"/>
                </a:solidFill>
                <a:effectLst/>
                <a:latin typeface="Arial" pitchFamily="34" charset="0"/>
                <a:ea typeface="SimSun" pitchFamily="2" charset="-122"/>
                <a:cs typeface="Times New Roman" pitchFamily="18" charset="0"/>
              </a:rPr>
              <a:t> cabezas.</a:t>
            </a:r>
            <a:endParaRPr kumimoji="0" lang="es-MX" altLang="zh-CN"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plit orient="ver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C:\Documents and Settings\prensa.EIMA\Escritorio\ppt\2.jpg">
            <a:extLst>
              <a:ext uri="{FF2B5EF4-FFF2-40B4-BE49-F238E27FC236}">
                <a16:creationId xmlns:a16="http://schemas.microsoft.com/office/drawing/2014/main" id="{916B8B99-4999-4665-8F8E-E2945B368C6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685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4 CuadroTexto">
            <a:extLst>
              <a:ext uri="{FF2B5EF4-FFF2-40B4-BE49-F238E27FC236}">
                <a16:creationId xmlns:a16="http://schemas.microsoft.com/office/drawing/2014/main" id="{63174437-6CC3-4FAB-9EE9-6E052F39E8A0}"/>
              </a:ext>
            </a:extLst>
          </p:cNvPr>
          <p:cNvSpPr txBox="1">
            <a:spLocks noChangeArrowheads="1"/>
          </p:cNvSpPr>
          <p:nvPr/>
        </p:nvSpPr>
        <p:spPr bwMode="auto">
          <a:xfrm>
            <a:off x="4500563" y="1785938"/>
            <a:ext cx="35004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3" name="5 CuadroTexto">
            <a:extLst>
              <a:ext uri="{FF2B5EF4-FFF2-40B4-BE49-F238E27FC236}">
                <a16:creationId xmlns:a16="http://schemas.microsoft.com/office/drawing/2014/main" id="{F86B9090-6D8C-4F42-8DB0-664834E3B492}"/>
              </a:ext>
            </a:extLst>
          </p:cNvPr>
          <p:cNvSpPr txBox="1">
            <a:spLocks noChangeArrowheads="1"/>
          </p:cNvSpPr>
          <p:nvPr/>
        </p:nvSpPr>
        <p:spPr bwMode="auto">
          <a:xfrm>
            <a:off x="4000500" y="3286125"/>
            <a:ext cx="41433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5" name="11 Rectángulo">
            <a:extLst>
              <a:ext uri="{FF2B5EF4-FFF2-40B4-BE49-F238E27FC236}">
                <a16:creationId xmlns:a16="http://schemas.microsoft.com/office/drawing/2014/main" id="{EAC90DB0-8F09-4901-B767-8C8EFC278E9F}"/>
              </a:ext>
            </a:extLst>
          </p:cNvPr>
          <p:cNvSpPr>
            <a:spLocks noChangeArrowheads="1"/>
          </p:cNvSpPr>
          <p:nvPr/>
        </p:nvSpPr>
        <p:spPr bwMode="auto">
          <a:xfrm>
            <a:off x="571472" y="2286000"/>
            <a:ext cx="814393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endParaRPr lang="es-ES" altLang="en-US" sz="3600" b="1" dirty="0" smtClean="0">
              <a:latin typeface="Arial" panose="020B0604020202020204" pitchFamily="34" charset="0"/>
              <a:ea typeface="Calibri" panose="020F0502020204030204" pitchFamily="34" charset="0"/>
              <a:cs typeface="Times New Roman" panose="02020603050405020304" pitchFamily="18" charset="0"/>
            </a:endParaRPr>
          </a:p>
          <a:p>
            <a:pPr algn="just"/>
            <a:endParaRPr lang="es-ES" altLang="en-US" sz="36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6145" name="Rectangle 1"/>
          <p:cNvSpPr>
            <a:spLocks noChangeArrowheads="1"/>
          </p:cNvSpPr>
          <p:nvPr/>
        </p:nvSpPr>
        <p:spPr bwMode="auto">
          <a:xfrm>
            <a:off x="0" y="500042"/>
            <a:ext cx="9144000" cy="5016758"/>
          </a:xfrm>
          <a:prstGeom prst="rect">
            <a:avLst/>
          </a:prstGeom>
          <a:noFill/>
          <a:ln w="9525">
            <a:noFill/>
            <a:miter lim="800000"/>
            <a:headEnd/>
            <a:tailEnd/>
          </a:ln>
          <a:effectLst/>
        </p:spPr>
        <p:txBody>
          <a:bodyPr vert="horz" wrap="square" lIns="318987"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2000" b="1" i="0" u="sng" strike="noStrike" cap="none" normalizeH="0" baseline="0" dirty="0" smtClean="0">
                <a:ln>
                  <a:noFill/>
                </a:ln>
                <a:solidFill>
                  <a:schemeClr val="tx1"/>
                </a:solidFill>
                <a:effectLst/>
                <a:latin typeface="Arial" pitchFamily="34" charset="0"/>
                <a:ea typeface="Calibri" pitchFamily="34" charset="0"/>
                <a:cs typeface="Times New Roman" pitchFamily="18" charset="0"/>
              </a:rPr>
              <a:t>Porcino.</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s-E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Con la paralización de los convenios porcinos la empresa porcina está trabajando en un modulo pecuario ubicado en el CIAL para garantizar el autoabastecimiento municipal que cuenta con u total de 40 reproductoras porcina de capa oscura que nos permite producir un total de más de 500 presebas al año para la venta a los campesinos y así  desarrollar al producción en las cooperativas, el modulo cuenta con una extinción de 43.0 ha de tierra para garantizar la alimentación, de ellas 24.0 ha para el  silbo pastoreo de las reproductoras de la masa porcina donde predomina el ateje, el palmiche, el algarrobo la Guásima y otras especies que son alimentos alternativo garantizan un aparte de la alimentación, además se cuenta con 6 ha de alimento distribuidas en 4 de yuca,1 caña 1 de plantas proteicas.</a:t>
            </a: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s-MX"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Continuar sosteniendo la masa porcina a partir de las producciones endógenas del municipio</a:t>
            </a:r>
            <a:endParaRPr kumimoji="0" lang="es-MX"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plit orient="ver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C:\Documents and Settings\prensa.EIMA\Escritorio\ppt\2.jpg">
            <a:extLst>
              <a:ext uri="{FF2B5EF4-FFF2-40B4-BE49-F238E27FC236}">
                <a16:creationId xmlns:a16="http://schemas.microsoft.com/office/drawing/2014/main" id="{916B8B99-4999-4665-8F8E-E2945B368C6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685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4 CuadroTexto">
            <a:extLst>
              <a:ext uri="{FF2B5EF4-FFF2-40B4-BE49-F238E27FC236}">
                <a16:creationId xmlns:a16="http://schemas.microsoft.com/office/drawing/2014/main" id="{63174437-6CC3-4FAB-9EE9-6E052F39E8A0}"/>
              </a:ext>
            </a:extLst>
          </p:cNvPr>
          <p:cNvSpPr txBox="1">
            <a:spLocks noChangeArrowheads="1"/>
          </p:cNvSpPr>
          <p:nvPr/>
        </p:nvSpPr>
        <p:spPr bwMode="auto">
          <a:xfrm>
            <a:off x="4500563" y="1785938"/>
            <a:ext cx="35004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3" name="5 CuadroTexto">
            <a:extLst>
              <a:ext uri="{FF2B5EF4-FFF2-40B4-BE49-F238E27FC236}">
                <a16:creationId xmlns:a16="http://schemas.microsoft.com/office/drawing/2014/main" id="{F86B9090-6D8C-4F42-8DB0-664834E3B492}"/>
              </a:ext>
            </a:extLst>
          </p:cNvPr>
          <p:cNvSpPr txBox="1">
            <a:spLocks noChangeArrowheads="1"/>
          </p:cNvSpPr>
          <p:nvPr/>
        </p:nvSpPr>
        <p:spPr bwMode="auto">
          <a:xfrm>
            <a:off x="4000500" y="3286125"/>
            <a:ext cx="41433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5" name="11 Rectángulo">
            <a:extLst>
              <a:ext uri="{FF2B5EF4-FFF2-40B4-BE49-F238E27FC236}">
                <a16:creationId xmlns:a16="http://schemas.microsoft.com/office/drawing/2014/main" id="{EAC90DB0-8F09-4901-B767-8C8EFC278E9F}"/>
              </a:ext>
            </a:extLst>
          </p:cNvPr>
          <p:cNvSpPr>
            <a:spLocks noChangeArrowheads="1"/>
          </p:cNvSpPr>
          <p:nvPr/>
        </p:nvSpPr>
        <p:spPr bwMode="auto">
          <a:xfrm>
            <a:off x="571472" y="2286000"/>
            <a:ext cx="814393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endParaRPr lang="es-ES" altLang="en-US" sz="3600" b="1" dirty="0" smtClean="0">
              <a:latin typeface="Arial" panose="020B0604020202020204" pitchFamily="34" charset="0"/>
              <a:ea typeface="Calibri" panose="020F0502020204030204" pitchFamily="34" charset="0"/>
              <a:cs typeface="Times New Roman" panose="02020603050405020304" pitchFamily="18" charset="0"/>
            </a:endParaRPr>
          </a:p>
          <a:p>
            <a:pPr algn="just"/>
            <a:endParaRPr lang="es-ES" altLang="en-US" sz="36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5121" name="Rectangle 1"/>
          <p:cNvSpPr>
            <a:spLocks noChangeArrowheads="1"/>
          </p:cNvSpPr>
          <p:nvPr/>
        </p:nvSpPr>
        <p:spPr bwMode="auto">
          <a:xfrm>
            <a:off x="0" y="500042"/>
            <a:ext cx="91440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2000" b="1"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Programa avícola</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MX"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En el año 2022 el programa tubo dificultades con la ventas de crías por consejos populares para incrementar los patios de crías de aves y producción de hueveos con gallinas semirústicas.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s-MX"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Se trabaja para incorporar los módulos producción de hueveos con gallinas semirústicas a partir de julio del 2023 según el programa de la provincia, donde se tiene identificado 5 productores individuales con un total de 800 gallina y la UBPC 1ro de Enero  con 200 gallinas, lo cual se prevé una producción de 300 huevaos diarios para el autoabastecimiento local,  además a partir del mes de julio del 2023 se retomaran las ventas por consejos populares de los pie de crías para incrementar la producción en los patios de las comunidades según lo establecido en el plan de SAN.</a:t>
            </a: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s-MX"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Crear un Modulo avícola con 200 gallinas semirústicas la finca de el 48. </a:t>
            </a:r>
            <a:endParaRPr kumimoji="0" lang="es-MX" altLang="zh-CN"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plit orient="ver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C:\Documents and Settings\prensa.EIMA\Escritorio\ppt\2.jpg">
            <a:extLst>
              <a:ext uri="{FF2B5EF4-FFF2-40B4-BE49-F238E27FC236}">
                <a16:creationId xmlns:a16="http://schemas.microsoft.com/office/drawing/2014/main" id="{916B8B99-4999-4665-8F8E-E2945B368C6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685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4 CuadroTexto">
            <a:extLst>
              <a:ext uri="{FF2B5EF4-FFF2-40B4-BE49-F238E27FC236}">
                <a16:creationId xmlns:a16="http://schemas.microsoft.com/office/drawing/2014/main" id="{63174437-6CC3-4FAB-9EE9-6E052F39E8A0}"/>
              </a:ext>
            </a:extLst>
          </p:cNvPr>
          <p:cNvSpPr txBox="1">
            <a:spLocks noChangeArrowheads="1"/>
          </p:cNvSpPr>
          <p:nvPr/>
        </p:nvSpPr>
        <p:spPr bwMode="auto">
          <a:xfrm>
            <a:off x="4500563" y="1785938"/>
            <a:ext cx="35004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3" name="5 CuadroTexto">
            <a:extLst>
              <a:ext uri="{FF2B5EF4-FFF2-40B4-BE49-F238E27FC236}">
                <a16:creationId xmlns:a16="http://schemas.microsoft.com/office/drawing/2014/main" id="{F86B9090-6D8C-4F42-8DB0-664834E3B492}"/>
              </a:ext>
            </a:extLst>
          </p:cNvPr>
          <p:cNvSpPr txBox="1">
            <a:spLocks noChangeArrowheads="1"/>
          </p:cNvSpPr>
          <p:nvPr/>
        </p:nvSpPr>
        <p:spPr bwMode="auto">
          <a:xfrm>
            <a:off x="4000500" y="3286125"/>
            <a:ext cx="41433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5" name="11 Rectángulo">
            <a:extLst>
              <a:ext uri="{FF2B5EF4-FFF2-40B4-BE49-F238E27FC236}">
                <a16:creationId xmlns:a16="http://schemas.microsoft.com/office/drawing/2014/main" id="{EAC90DB0-8F09-4901-B767-8C8EFC278E9F}"/>
              </a:ext>
            </a:extLst>
          </p:cNvPr>
          <p:cNvSpPr>
            <a:spLocks noChangeArrowheads="1"/>
          </p:cNvSpPr>
          <p:nvPr/>
        </p:nvSpPr>
        <p:spPr bwMode="auto">
          <a:xfrm>
            <a:off x="571472" y="2286000"/>
            <a:ext cx="814393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endParaRPr lang="es-ES" altLang="en-US" sz="3600" b="1" dirty="0" smtClean="0">
              <a:latin typeface="Arial" panose="020B0604020202020204" pitchFamily="34" charset="0"/>
              <a:ea typeface="Calibri" panose="020F0502020204030204" pitchFamily="34" charset="0"/>
              <a:cs typeface="Times New Roman" panose="02020603050405020304" pitchFamily="18" charset="0"/>
            </a:endParaRPr>
          </a:p>
          <a:p>
            <a:pPr algn="just"/>
            <a:endParaRPr lang="es-ES" altLang="en-US" sz="36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4097" name="Rectangle 1"/>
          <p:cNvSpPr>
            <a:spLocks noChangeArrowheads="1"/>
          </p:cNvSpPr>
          <p:nvPr/>
        </p:nvSpPr>
        <p:spPr bwMode="auto">
          <a:xfrm>
            <a:off x="0" y="1142984"/>
            <a:ext cx="9144000"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20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Acuicultura.</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En la zona de desarrollo Makenaff cuenta con 84 estanques de ellos la MIPYME Piscícola simbiótica IMA cuenta con 36 estanques para la siembra de alevines con el objetivo de la producción y venderle a la población de pescado, donde existen 4 estanques sembrados, cada estanque debe producir de 8 a 12 toneladas de pescado que se prevé la venta de la producción del primer estanque para Abril del 2023.</a:t>
            </a:r>
          </a:p>
          <a:p>
            <a:pPr marL="0" marR="0" lvl="0" indent="0" algn="just" defTabSz="914400" rtl="0" eaLnBrk="0" fontAlgn="base" latinLnBrk="0" hangingPunct="0">
              <a:lnSpc>
                <a:spcPct val="100000"/>
              </a:lnSpc>
              <a:spcBef>
                <a:spcPct val="0"/>
              </a:spcBef>
              <a:spcAft>
                <a:spcPct val="0"/>
              </a:spcAft>
              <a:buClrTx/>
              <a:buSzTx/>
              <a:buFontTx/>
              <a:buChar char="•"/>
              <a:tabLst/>
            </a:pPr>
            <a:endParaRPr lang="es-ES" sz="2000" dirty="0" smtClean="0"/>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plit orient="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C:\Documents and Settings\prensa.EIMA\Escritorio\ppt\2.jpg">
            <a:extLst>
              <a:ext uri="{FF2B5EF4-FFF2-40B4-BE49-F238E27FC236}">
                <a16:creationId xmlns:a16="http://schemas.microsoft.com/office/drawing/2014/main" id="{916B8B99-4999-4665-8F8E-E2945B368C6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685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4 CuadroTexto">
            <a:extLst>
              <a:ext uri="{FF2B5EF4-FFF2-40B4-BE49-F238E27FC236}">
                <a16:creationId xmlns:a16="http://schemas.microsoft.com/office/drawing/2014/main" id="{63174437-6CC3-4FAB-9EE9-6E052F39E8A0}"/>
              </a:ext>
            </a:extLst>
          </p:cNvPr>
          <p:cNvSpPr txBox="1">
            <a:spLocks noChangeArrowheads="1"/>
          </p:cNvSpPr>
          <p:nvPr/>
        </p:nvSpPr>
        <p:spPr bwMode="auto">
          <a:xfrm>
            <a:off x="4500563" y="1785938"/>
            <a:ext cx="35004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3" name="5 CuadroTexto">
            <a:extLst>
              <a:ext uri="{FF2B5EF4-FFF2-40B4-BE49-F238E27FC236}">
                <a16:creationId xmlns:a16="http://schemas.microsoft.com/office/drawing/2014/main" id="{F86B9090-6D8C-4F42-8DB0-664834E3B492}"/>
              </a:ext>
            </a:extLst>
          </p:cNvPr>
          <p:cNvSpPr txBox="1">
            <a:spLocks noChangeArrowheads="1"/>
          </p:cNvSpPr>
          <p:nvPr/>
        </p:nvSpPr>
        <p:spPr bwMode="auto">
          <a:xfrm>
            <a:off x="4000500" y="3286125"/>
            <a:ext cx="41433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5" name="11 Rectángulo">
            <a:extLst>
              <a:ext uri="{FF2B5EF4-FFF2-40B4-BE49-F238E27FC236}">
                <a16:creationId xmlns:a16="http://schemas.microsoft.com/office/drawing/2014/main" id="{EAC90DB0-8F09-4901-B767-8C8EFC278E9F}"/>
              </a:ext>
            </a:extLst>
          </p:cNvPr>
          <p:cNvSpPr>
            <a:spLocks noChangeArrowheads="1"/>
          </p:cNvSpPr>
          <p:nvPr/>
        </p:nvSpPr>
        <p:spPr bwMode="auto">
          <a:xfrm>
            <a:off x="571472" y="2286000"/>
            <a:ext cx="814393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endParaRPr lang="es-ES" altLang="en-US" sz="3600" b="1" dirty="0" smtClean="0">
              <a:latin typeface="Arial" panose="020B0604020202020204" pitchFamily="34" charset="0"/>
              <a:ea typeface="Calibri" panose="020F0502020204030204" pitchFamily="34" charset="0"/>
              <a:cs typeface="Times New Roman" panose="02020603050405020304" pitchFamily="18" charset="0"/>
            </a:endParaRPr>
          </a:p>
          <a:p>
            <a:pPr algn="just"/>
            <a:endParaRPr lang="es-ES" altLang="en-US" sz="36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30721" name="Rectangle 1"/>
          <p:cNvSpPr>
            <a:spLocks noChangeArrowheads="1"/>
          </p:cNvSpPr>
          <p:nvPr/>
        </p:nvSpPr>
        <p:spPr bwMode="auto">
          <a:xfrm>
            <a:off x="0" y="1285860"/>
            <a:ext cx="91440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Contamos con varias entidades afines con la agricultura, entre las que se encuentran una delegación municipal como estructura de dirección principal, UEB Integral Agropecuaria, UEB Forestal, UEB Flora y Fauna, UEB Acopio, y 28 formas productivas (5 CAP, 8 UBPC y 15 CCS).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s-ES" altLang="zh-CN"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Se controlan por parte del registro 3978 propietarios con 1326 fincas y 1107 usufructuarios con 1427 fincas.  </a:t>
            </a:r>
            <a:endParaRPr kumimoji="0" lang="es-ES" altLang="zh-CN"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plit orient="ver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C:\Documents and Settings\prensa.EIMA\Escritorio\ppt\2.jpg">
            <a:extLst>
              <a:ext uri="{FF2B5EF4-FFF2-40B4-BE49-F238E27FC236}">
                <a16:creationId xmlns:a16="http://schemas.microsoft.com/office/drawing/2014/main" id="{916B8B99-4999-4665-8F8E-E2945B368C6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685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4 CuadroTexto">
            <a:extLst>
              <a:ext uri="{FF2B5EF4-FFF2-40B4-BE49-F238E27FC236}">
                <a16:creationId xmlns:a16="http://schemas.microsoft.com/office/drawing/2014/main" id="{63174437-6CC3-4FAB-9EE9-6E052F39E8A0}"/>
              </a:ext>
            </a:extLst>
          </p:cNvPr>
          <p:cNvSpPr txBox="1">
            <a:spLocks noChangeArrowheads="1"/>
          </p:cNvSpPr>
          <p:nvPr/>
        </p:nvSpPr>
        <p:spPr bwMode="auto">
          <a:xfrm>
            <a:off x="4500563" y="1785938"/>
            <a:ext cx="35004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3" name="5 CuadroTexto">
            <a:extLst>
              <a:ext uri="{FF2B5EF4-FFF2-40B4-BE49-F238E27FC236}">
                <a16:creationId xmlns:a16="http://schemas.microsoft.com/office/drawing/2014/main" id="{F86B9090-6D8C-4F42-8DB0-664834E3B492}"/>
              </a:ext>
            </a:extLst>
          </p:cNvPr>
          <p:cNvSpPr txBox="1">
            <a:spLocks noChangeArrowheads="1"/>
          </p:cNvSpPr>
          <p:nvPr/>
        </p:nvSpPr>
        <p:spPr bwMode="auto">
          <a:xfrm>
            <a:off x="4000500" y="3286125"/>
            <a:ext cx="41433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5" name="11 Rectángulo">
            <a:extLst>
              <a:ext uri="{FF2B5EF4-FFF2-40B4-BE49-F238E27FC236}">
                <a16:creationId xmlns:a16="http://schemas.microsoft.com/office/drawing/2014/main" id="{EAC90DB0-8F09-4901-B767-8C8EFC278E9F}"/>
              </a:ext>
            </a:extLst>
          </p:cNvPr>
          <p:cNvSpPr>
            <a:spLocks noChangeArrowheads="1"/>
          </p:cNvSpPr>
          <p:nvPr/>
        </p:nvSpPr>
        <p:spPr bwMode="auto">
          <a:xfrm>
            <a:off x="571472" y="2286000"/>
            <a:ext cx="814393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endParaRPr lang="es-ES" altLang="en-US" sz="3600" b="1" dirty="0" smtClean="0">
              <a:latin typeface="Arial" panose="020B0604020202020204" pitchFamily="34" charset="0"/>
              <a:ea typeface="Calibri" panose="020F0502020204030204" pitchFamily="34" charset="0"/>
              <a:cs typeface="Times New Roman" panose="02020603050405020304" pitchFamily="18" charset="0"/>
            </a:endParaRPr>
          </a:p>
          <a:p>
            <a:pPr algn="just"/>
            <a:endParaRPr lang="es-ES" altLang="en-US" sz="36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3073" name="Rectangle 1"/>
          <p:cNvSpPr>
            <a:spLocks noChangeArrowheads="1"/>
          </p:cNvSpPr>
          <p:nvPr/>
        </p:nvSpPr>
        <p:spPr bwMode="auto">
          <a:xfrm>
            <a:off x="0" y="1357298"/>
            <a:ext cx="91440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s-E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Los restantes 47 estanques pertenecientes a la Agricultura Urbana se sembraron 3 con   150 000 larvas de tencas  donde se cosecharon un promedio de 75 000 alevines  que se sembraron el la presa la Escondida Perteneciente a la CPA Melanio Ortiz para su desarrollo y posterior cosecha, en estos momento se trabaja en la instalación hidráulica de 23 estanques para efectuar la siembra en el mes de Abril, en los restantes estanques se continúan trabajando en la limpieza para su posterior siembra con diferentes especies para la comercialización y siembra en los 7 espejos de aguas del sistema de la agricultura en el municipio y su posterior ventas en las comunidades.</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plit orient="vert"/>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C:\Documents and Settings\prensa.EIMA\Escritorio\ppt\2.jpg">
            <a:extLst>
              <a:ext uri="{FF2B5EF4-FFF2-40B4-BE49-F238E27FC236}">
                <a16:creationId xmlns:a16="http://schemas.microsoft.com/office/drawing/2014/main" id="{916B8B99-4999-4665-8F8E-E2945B368C6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350"/>
            <a:ext cx="9137650" cy="685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4 CuadroTexto">
            <a:extLst>
              <a:ext uri="{FF2B5EF4-FFF2-40B4-BE49-F238E27FC236}">
                <a16:creationId xmlns:a16="http://schemas.microsoft.com/office/drawing/2014/main" id="{63174437-6CC3-4FAB-9EE9-6E052F39E8A0}"/>
              </a:ext>
            </a:extLst>
          </p:cNvPr>
          <p:cNvSpPr txBox="1">
            <a:spLocks noChangeArrowheads="1"/>
          </p:cNvSpPr>
          <p:nvPr/>
        </p:nvSpPr>
        <p:spPr bwMode="auto">
          <a:xfrm>
            <a:off x="4500563" y="1785938"/>
            <a:ext cx="35004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3" name="5 CuadroTexto">
            <a:extLst>
              <a:ext uri="{FF2B5EF4-FFF2-40B4-BE49-F238E27FC236}">
                <a16:creationId xmlns:a16="http://schemas.microsoft.com/office/drawing/2014/main" id="{F86B9090-6D8C-4F42-8DB0-664834E3B492}"/>
              </a:ext>
            </a:extLst>
          </p:cNvPr>
          <p:cNvSpPr txBox="1">
            <a:spLocks noChangeArrowheads="1"/>
          </p:cNvSpPr>
          <p:nvPr/>
        </p:nvSpPr>
        <p:spPr bwMode="auto">
          <a:xfrm>
            <a:off x="4000500" y="3286125"/>
            <a:ext cx="41433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5" name="11 Rectángulo">
            <a:extLst>
              <a:ext uri="{FF2B5EF4-FFF2-40B4-BE49-F238E27FC236}">
                <a16:creationId xmlns:a16="http://schemas.microsoft.com/office/drawing/2014/main" id="{EAC90DB0-8F09-4901-B767-8C8EFC278E9F}"/>
              </a:ext>
            </a:extLst>
          </p:cNvPr>
          <p:cNvSpPr>
            <a:spLocks noChangeArrowheads="1"/>
          </p:cNvSpPr>
          <p:nvPr/>
        </p:nvSpPr>
        <p:spPr bwMode="auto">
          <a:xfrm>
            <a:off x="571472" y="2286000"/>
            <a:ext cx="814393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endParaRPr lang="es-ES" altLang="en-US" sz="3600" b="1" dirty="0" smtClean="0">
              <a:latin typeface="Arial" panose="020B0604020202020204" pitchFamily="34" charset="0"/>
              <a:ea typeface="Calibri" panose="020F0502020204030204" pitchFamily="34" charset="0"/>
              <a:cs typeface="Times New Roman" panose="02020603050405020304" pitchFamily="18" charset="0"/>
            </a:endParaRPr>
          </a:p>
          <a:p>
            <a:pPr algn="just"/>
            <a:endParaRPr lang="es-ES" altLang="en-US" sz="3600" b="1" dirty="0">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6" name="5 Tabla"/>
          <p:cNvGraphicFramePr>
            <a:graphicFrameLocks noGrp="1"/>
          </p:cNvGraphicFramePr>
          <p:nvPr/>
        </p:nvGraphicFramePr>
        <p:xfrm>
          <a:off x="2857488" y="785794"/>
          <a:ext cx="5974106" cy="4480560"/>
        </p:xfrm>
        <a:graphic>
          <a:graphicData uri="http://schemas.openxmlformats.org/drawingml/2006/table">
            <a:tbl>
              <a:tblPr/>
              <a:tblGrid>
                <a:gridCol w="436197">
                  <a:extLst>
                    <a:ext uri="{9D8B030D-6E8A-4147-A177-3AD203B41FA5}">
                      <a16:colId xmlns:a16="http://schemas.microsoft.com/office/drawing/2014/main" val="20000"/>
                    </a:ext>
                  </a:extLst>
                </a:gridCol>
                <a:gridCol w="2770989">
                  <a:extLst>
                    <a:ext uri="{9D8B030D-6E8A-4147-A177-3AD203B41FA5}">
                      <a16:colId xmlns:a16="http://schemas.microsoft.com/office/drawing/2014/main" val="20001"/>
                    </a:ext>
                  </a:extLst>
                </a:gridCol>
                <a:gridCol w="2766920">
                  <a:extLst>
                    <a:ext uri="{9D8B030D-6E8A-4147-A177-3AD203B41FA5}">
                      <a16:colId xmlns:a16="http://schemas.microsoft.com/office/drawing/2014/main" val="20002"/>
                    </a:ext>
                  </a:extLst>
                </a:gridCol>
              </a:tblGrid>
              <a:tr h="206556">
                <a:tc>
                  <a:txBody>
                    <a:bodyPr/>
                    <a:lstStyle/>
                    <a:p>
                      <a:pPr algn="ctr">
                        <a:spcAft>
                          <a:spcPts val="0"/>
                        </a:spcAft>
                      </a:pPr>
                      <a:r>
                        <a:rPr lang="es-ES" sz="1400" b="1" dirty="0">
                          <a:latin typeface="Arial"/>
                          <a:ea typeface="SimSun"/>
                          <a:cs typeface="Times New Roman"/>
                        </a:rPr>
                        <a:t>No</a:t>
                      </a:r>
                      <a:endParaRPr lang="es-ES" sz="14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b="1">
                          <a:latin typeface="Arial"/>
                          <a:ea typeface="SimSun"/>
                          <a:cs typeface="Times New Roman"/>
                        </a:rPr>
                        <a:t>Nombre y Apellidos</a:t>
                      </a:r>
                      <a:endParaRPr lang="es-ES" sz="140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b="1">
                          <a:latin typeface="Arial"/>
                          <a:ea typeface="SimSun"/>
                          <a:cs typeface="Times New Roman"/>
                        </a:rPr>
                        <a:t>Bases Productivas</a:t>
                      </a:r>
                      <a:endParaRPr lang="es-ES" sz="140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06556">
                <a:tc>
                  <a:txBody>
                    <a:bodyPr/>
                    <a:lstStyle/>
                    <a:p>
                      <a:pPr>
                        <a:spcAft>
                          <a:spcPts val="0"/>
                        </a:spcAft>
                      </a:pPr>
                      <a:r>
                        <a:rPr lang="es-ES" sz="1400" dirty="0">
                          <a:latin typeface="Arial"/>
                          <a:ea typeface="SimSun"/>
                          <a:cs typeface="Times New Roman"/>
                        </a:rPr>
                        <a:t>1</a:t>
                      </a:r>
                      <a:endParaRPr lang="es-ES" sz="14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400">
                          <a:latin typeface="Arial"/>
                          <a:ea typeface="SimSun"/>
                          <a:cs typeface="Times New Roman"/>
                        </a:rPr>
                        <a:t>Roberto Pascual</a:t>
                      </a:r>
                      <a:endParaRPr lang="es-ES" sz="140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spcAft>
                          <a:spcPts val="0"/>
                        </a:spcAft>
                      </a:pPr>
                      <a:r>
                        <a:rPr lang="es-ES" sz="1400">
                          <a:latin typeface="Arial"/>
                          <a:ea typeface="SimSun"/>
                          <a:cs typeface="Times New Roman"/>
                        </a:rPr>
                        <a:t>CCS Antonio Fernández</a:t>
                      </a:r>
                      <a:endParaRPr lang="es-ES" sz="1400">
                        <a:latin typeface="Calibri"/>
                        <a:ea typeface="SimSu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06556">
                <a:tc>
                  <a:txBody>
                    <a:bodyPr/>
                    <a:lstStyle/>
                    <a:p>
                      <a:pPr>
                        <a:spcAft>
                          <a:spcPts val="0"/>
                        </a:spcAft>
                      </a:pPr>
                      <a:r>
                        <a:rPr lang="es-ES" sz="1400" dirty="0">
                          <a:latin typeface="Arial"/>
                          <a:ea typeface="SimSun"/>
                          <a:cs typeface="Times New Roman"/>
                        </a:rPr>
                        <a:t>2</a:t>
                      </a:r>
                      <a:endParaRPr lang="es-ES" sz="14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400">
                          <a:latin typeface="Arial"/>
                          <a:ea typeface="SimSun"/>
                          <a:cs typeface="Times New Roman"/>
                        </a:rPr>
                        <a:t>Rafael Pascual</a:t>
                      </a:r>
                      <a:endParaRPr lang="es-ES" sz="140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ES"/>
                    </a:p>
                  </a:txBody>
                  <a:tcPr/>
                </a:tc>
                <a:extLst>
                  <a:ext uri="{0D108BD9-81ED-4DB2-BD59-A6C34878D82A}">
                    <a16:rowId xmlns:a16="http://schemas.microsoft.com/office/drawing/2014/main" val="10002"/>
                  </a:ext>
                </a:extLst>
              </a:tr>
              <a:tr h="206556">
                <a:tc>
                  <a:txBody>
                    <a:bodyPr/>
                    <a:lstStyle/>
                    <a:p>
                      <a:pPr>
                        <a:spcAft>
                          <a:spcPts val="0"/>
                        </a:spcAft>
                      </a:pPr>
                      <a:r>
                        <a:rPr lang="es-ES" sz="1400" dirty="0">
                          <a:latin typeface="Arial"/>
                          <a:ea typeface="SimSun"/>
                          <a:cs typeface="Times New Roman"/>
                        </a:rPr>
                        <a:t>3</a:t>
                      </a:r>
                      <a:endParaRPr lang="es-ES" sz="14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400">
                          <a:latin typeface="Arial"/>
                          <a:ea typeface="SimSun"/>
                          <a:cs typeface="Times New Roman"/>
                        </a:rPr>
                        <a:t>Nicasio Corps</a:t>
                      </a:r>
                      <a:endParaRPr lang="es-ES" sz="140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ES"/>
                    </a:p>
                  </a:txBody>
                  <a:tcPr/>
                </a:tc>
                <a:extLst>
                  <a:ext uri="{0D108BD9-81ED-4DB2-BD59-A6C34878D82A}">
                    <a16:rowId xmlns:a16="http://schemas.microsoft.com/office/drawing/2014/main" val="10003"/>
                  </a:ext>
                </a:extLst>
              </a:tr>
              <a:tr h="206556">
                <a:tc>
                  <a:txBody>
                    <a:bodyPr/>
                    <a:lstStyle/>
                    <a:p>
                      <a:pPr>
                        <a:spcAft>
                          <a:spcPts val="0"/>
                        </a:spcAft>
                      </a:pPr>
                      <a:r>
                        <a:rPr lang="es-ES" sz="1400" dirty="0">
                          <a:latin typeface="Arial"/>
                          <a:ea typeface="SimSun"/>
                          <a:cs typeface="Times New Roman"/>
                        </a:rPr>
                        <a:t>4</a:t>
                      </a:r>
                      <a:endParaRPr lang="es-ES" sz="14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400">
                          <a:latin typeface="Arial"/>
                          <a:ea typeface="SimSun"/>
                          <a:cs typeface="Times New Roman"/>
                        </a:rPr>
                        <a:t>Colectivos</a:t>
                      </a:r>
                      <a:endParaRPr lang="es-ES" sz="140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es-ES" sz="1400">
                          <a:latin typeface="Arial"/>
                          <a:ea typeface="SimSun"/>
                          <a:cs typeface="Times New Roman"/>
                        </a:rPr>
                        <a:t>UBPC Rolando Rubio</a:t>
                      </a:r>
                      <a:endParaRPr lang="es-ES" sz="1400">
                        <a:latin typeface="Calibri"/>
                        <a:ea typeface="SimSu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06556">
                <a:tc>
                  <a:txBody>
                    <a:bodyPr/>
                    <a:lstStyle/>
                    <a:p>
                      <a:pPr>
                        <a:spcAft>
                          <a:spcPts val="0"/>
                        </a:spcAft>
                      </a:pPr>
                      <a:r>
                        <a:rPr lang="es-ES" sz="1400" dirty="0">
                          <a:latin typeface="Arial"/>
                          <a:ea typeface="SimSun"/>
                          <a:cs typeface="Times New Roman"/>
                        </a:rPr>
                        <a:t>5</a:t>
                      </a:r>
                      <a:endParaRPr lang="es-ES" sz="14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400">
                          <a:latin typeface="Arial"/>
                          <a:ea typeface="SimSun"/>
                          <a:cs typeface="Times New Roman"/>
                        </a:rPr>
                        <a:t>Eduardo Báez</a:t>
                      </a:r>
                      <a:endParaRPr lang="es-ES" sz="140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ES"/>
                    </a:p>
                  </a:txBody>
                  <a:tcPr/>
                </a:tc>
                <a:extLst>
                  <a:ext uri="{0D108BD9-81ED-4DB2-BD59-A6C34878D82A}">
                    <a16:rowId xmlns:a16="http://schemas.microsoft.com/office/drawing/2014/main" val="10005"/>
                  </a:ext>
                </a:extLst>
              </a:tr>
              <a:tr h="206556">
                <a:tc>
                  <a:txBody>
                    <a:bodyPr/>
                    <a:lstStyle/>
                    <a:p>
                      <a:pPr>
                        <a:spcAft>
                          <a:spcPts val="0"/>
                        </a:spcAft>
                      </a:pPr>
                      <a:r>
                        <a:rPr lang="es-ES" sz="1400" dirty="0">
                          <a:latin typeface="Arial"/>
                          <a:ea typeface="SimSun"/>
                          <a:cs typeface="Times New Roman"/>
                        </a:rPr>
                        <a:t>6</a:t>
                      </a:r>
                      <a:endParaRPr lang="es-ES" sz="14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400">
                          <a:latin typeface="Arial"/>
                          <a:ea typeface="SimSun"/>
                          <a:cs typeface="Times New Roman"/>
                        </a:rPr>
                        <a:t>Ramón Somoza</a:t>
                      </a:r>
                      <a:endParaRPr lang="es-ES" sz="140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SimSun"/>
                          <a:cs typeface="Times New Roman"/>
                        </a:rPr>
                        <a:t>CCS Victoriano Martínez</a:t>
                      </a:r>
                      <a:endParaRPr lang="es-ES" sz="1400">
                        <a:latin typeface="Calibri"/>
                        <a:ea typeface="SimSu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06556">
                <a:tc>
                  <a:txBody>
                    <a:bodyPr/>
                    <a:lstStyle/>
                    <a:p>
                      <a:pPr>
                        <a:spcAft>
                          <a:spcPts val="0"/>
                        </a:spcAft>
                      </a:pPr>
                      <a:r>
                        <a:rPr lang="es-ES" sz="1400" dirty="0">
                          <a:latin typeface="Arial"/>
                          <a:ea typeface="SimSun"/>
                          <a:cs typeface="Times New Roman"/>
                        </a:rPr>
                        <a:t>7</a:t>
                      </a:r>
                      <a:endParaRPr lang="es-ES" sz="14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400">
                          <a:latin typeface="Arial"/>
                          <a:ea typeface="SimSun"/>
                          <a:cs typeface="Times New Roman"/>
                        </a:rPr>
                        <a:t>Douglas Domínguez</a:t>
                      </a:r>
                      <a:endParaRPr lang="es-ES" sz="140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es-ES" sz="1400">
                          <a:latin typeface="Arial"/>
                          <a:ea typeface="SimSun"/>
                          <a:cs typeface="Times New Roman"/>
                        </a:rPr>
                        <a:t>CCS  Antonio Maceo</a:t>
                      </a:r>
                      <a:endParaRPr lang="es-ES" sz="1400">
                        <a:latin typeface="Calibri"/>
                        <a:ea typeface="SimSu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06556">
                <a:tc>
                  <a:txBody>
                    <a:bodyPr/>
                    <a:lstStyle/>
                    <a:p>
                      <a:pPr>
                        <a:spcAft>
                          <a:spcPts val="0"/>
                        </a:spcAft>
                      </a:pPr>
                      <a:r>
                        <a:rPr lang="es-ES" sz="1400" dirty="0">
                          <a:latin typeface="Arial"/>
                          <a:ea typeface="SimSun"/>
                          <a:cs typeface="Times New Roman"/>
                        </a:rPr>
                        <a:t>8</a:t>
                      </a:r>
                      <a:endParaRPr lang="es-ES" sz="14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400">
                          <a:latin typeface="Arial"/>
                          <a:ea typeface="SimSun"/>
                          <a:cs typeface="Times New Roman"/>
                        </a:rPr>
                        <a:t>Ildo González </a:t>
                      </a:r>
                      <a:endParaRPr lang="es-ES" sz="140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ES"/>
                    </a:p>
                  </a:txBody>
                  <a:tcPr/>
                </a:tc>
                <a:extLst>
                  <a:ext uri="{0D108BD9-81ED-4DB2-BD59-A6C34878D82A}">
                    <a16:rowId xmlns:a16="http://schemas.microsoft.com/office/drawing/2014/main" val="10008"/>
                  </a:ext>
                </a:extLst>
              </a:tr>
              <a:tr h="206556">
                <a:tc>
                  <a:txBody>
                    <a:bodyPr/>
                    <a:lstStyle/>
                    <a:p>
                      <a:pPr>
                        <a:spcAft>
                          <a:spcPts val="0"/>
                        </a:spcAft>
                      </a:pPr>
                      <a:r>
                        <a:rPr lang="es-ES" sz="1400" dirty="0">
                          <a:latin typeface="Arial"/>
                          <a:ea typeface="SimSun"/>
                          <a:cs typeface="Times New Roman"/>
                        </a:rPr>
                        <a:t>9</a:t>
                      </a:r>
                      <a:endParaRPr lang="es-ES" sz="14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400">
                          <a:latin typeface="Arial"/>
                          <a:ea typeface="SimSun"/>
                          <a:cs typeface="Times New Roman"/>
                        </a:rPr>
                        <a:t>Ramón Iglesia</a:t>
                      </a:r>
                      <a:endParaRPr lang="es-ES" sz="140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algn="ctr">
                        <a:spcAft>
                          <a:spcPts val="0"/>
                        </a:spcAft>
                      </a:pPr>
                      <a:r>
                        <a:rPr lang="es-ES" sz="1400">
                          <a:latin typeface="Arial"/>
                          <a:ea typeface="SimSun"/>
                          <a:cs typeface="Times New Roman"/>
                        </a:rPr>
                        <a:t>CCS Rafael Trejo</a:t>
                      </a:r>
                      <a:endParaRPr lang="es-ES" sz="1400">
                        <a:latin typeface="Calibri"/>
                        <a:ea typeface="SimSu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06556">
                <a:tc>
                  <a:txBody>
                    <a:bodyPr/>
                    <a:lstStyle/>
                    <a:p>
                      <a:pPr>
                        <a:spcAft>
                          <a:spcPts val="0"/>
                        </a:spcAft>
                      </a:pPr>
                      <a:r>
                        <a:rPr lang="es-ES" sz="1400" dirty="0">
                          <a:latin typeface="Arial"/>
                          <a:ea typeface="SimSun"/>
                          <a:cs typeface="Times New Roman"/>
                        </a:rPr>
                        <a:t>10</a:t>
                      </a:r>
                      <a:endParaRPr lang="es-ES" sz="14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400">
                          <a:latin typeface="Arial"/>
                          <a:ea typeface="SimSun"/>
                          <a:cs typeface="Times New Roman"/>
                        </a:rPr>
                        <a:t>Adela Barrio </a:t>
                      </a:r>
                      <a:endParaRPr lang="es-ES" sz="140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ES"/>
                    </a:p>
                  </a:txBody>
                  <a:tcPr/>
                </a:tc>
                <a:extLst>
                  <a:ext uri="{0D108BD9-81ED-4DB2-BD59-A6C34878D82A}">
                    <a16:rowId xmlns:a16="http://schemas.microsoft.com/office/drawing/2014/main" val="10010"/>
                  </a:ext>
                </a:extLst>
              </a:tr>
              <a:tr h="206556">
                <a:tc>
                  <a:txBody>
                    <a:bodyPr/>
                    <a:lstStyle/>
                    <a:p>
                      <a:pPr>
                        <a:spcAft>
                          <a:spcPts val="0"/>
                        </a:spcAft>
                      </a:pPr>
                      <a:r>
                        <a:rPr lang="es-ES" sz="1400" dirty="0">
                          <a:latin typeface="Arial"/>
                          <a:ea typeface="SimSun"/>
                          <a:cs typeface="Times New Roman"/>
                        </a:rPr>
                        <a:t>11</a:t>
                      </a:r>
                      <a:endParaRPr lang="es-ES" sz="14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400">
                          <a:latin typeface="Arial"/>
                          <a:ea typeface="SimSun"/>
                          <a:cs typeface="Times New Roman"/>
                        </a:rPr>
                        <a:t>Esteban Reyes</a:t>
                      </a:r>
                      <a:endParaRPr lang="es-ES" sz="140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ES"/>
                    </a:p>
                  </a:txBody>
                  <a:tcPr/>
                </a:tc>
                <a:extLst>
                  <a:ext uri="{0D108BD9-81ED-4DB2-BD59-A6C34878D82A}">
                    <a16:rowId xmlns:a16="http://schemas.microsoft.com/office/drawing/2014/main" val="10011"/>
                  </a:ext>
                </a:extLst>
              </a:tr>
              <a:tr h="206556">
                <a:tc>
                  <a:txBody>
                    <a:bodyPr/>
                    <a:lstStyle/>
                    <a:p>
                      <a:pPr>
                        <a:spcAft>
                          <a:spcPts val="0"/>
                        </a:spcAft>
                      </a:pPr>
                      <a:r>
                        <a:rPr lang="es-ES" sz="1400" dirty="0">
                          <a:latin typeface="Arial"/>
                          <a:ea typeface="SimSun"/>
                          <a:cs typeface="Times New Roman"/>
                        </a:rPr>
                        <a:t>12</a:t>
                      </a:r>
                      <a:endParaRPr lang="es-ES" sz="14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400">
                          <a:latin typeface="Arial"/>
                          <a:ea typeface="SimSun"/>
                          <a:cs typeface="Times New Roman"/>
                        </a:rPr>
                        <a:t>Roberto Céspedes</a:t>
                      </a:r>
                      <a:endParaRPr lang="es-ES" sz="140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ES"/>
                    </a:p>
                  </a:txBody>
                  <a:tcPr/>
                </a:tc>
                <a:extLst>
                  <a:ext uri="{0D108BD9-81ED-4DB2-BD59-A6C34878D82A}">
                    <a16:rowId xmlns:a16="http://schemas.microsoft.com/office/drawing/2014/main" val="10012"/>
                  </a:ext>
                </a:extLst>
              </a:tr>
              <a:tr h="206556">
                <a:tc>
                  <a:txBody>
                    <a:bodyPr/>
                    <a:lstStyle/>
                    <a:p>
                      <a:pPr>
                        <a:spcAft>
                          <a:spcPts val="0"/>
                        </a:spcAft>
                      </a:pPr>
                      <a:r>
                        <a:rPr lang="es-ES" sz="1400" dirty="0">
                          <a:latin typeface="Arial"/>
                          <a:ea typeface="SimSun"/>
                          <a:cs typeface="Times New Roman"/>
                        </a:rPr>
                        <a:t>13</a:t>
                      </a:r>
                      <a:endParaRPr lang="es-ES" sz="14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400">
                          <a:latin typeface="Arial"/>
                          <a:ea typeface="SimSun"/>
                          <a:cs typeface="Times New Roman"/>
                        </a:rPr>
                        <a:t>Ernesto González </a:t>
                      </a:r>
                      <a:endParaRPr lang="es-ES" sz="140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ES"/>
                    </a:p>
                  </a:txBody>
                  <a:tcPr/>
                </a:tc>
                <a:extLst>
                  <a:ext uri="{0D108BD9-81ED-4DB2-BD59-A6C34878D82A}">
                    <a16:rowId xmlns:a16="http://schemas.microsoft.com/office/drawing/2014/main" val="10013"/>
                  </a:ext>
                </a:extLst>
              </a:tr>
              <a:tr h="206556">
                <a:tc>
                  <a:txBody>
                    <a:bodyPr/>
                    <a:lstStyle/>
                    <a:p>
                      <a:pPr>
                        <a:spcAft>
                          <a:spcPts val="0"/>
                        </a:spcAft>
                      </a:pPr>
                      <a:r>
                        <a:rPr lang="es-ES" sz="1400" dirty="0">
                          <a:latin typeface="Arial"/>
                          <a:ea typeface="SimSun"/>
                          <a:cs typeface="Times New Roman"/>
                        </a:rPr>
                        <a:t>14</a:t>
                      </a:r>
                      <a:endParaRPr lang="es-ES" sz="14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400">
                          <a:latin typeface="Arial"/>
                          <a:ea typeface="SimSun"/>
                          <a:cs typeface="Times New Roman"/>
                        </a:rPr>
                        <a:t>Uliser Borges </a:t>
                      </a:r>
                      <a:endParaRPr lang="es-ES" sz="140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ES"/>
                    </a:p>
                  </a:txBody>
                  <a:tcPr/>
                </a:tc>
                <a:extLst>
                  <a:ext uri="{0D108BD9-81ED-4DB2-BD59-A6C34878D82A}">
                    <a16:rowId xmlns:a16="http://schemas.microsoft.com/office/drawing/2014/main" val="10014"/>
                  </a:ext>
                </a:extLst>
              </a:tr>
              <a:tr h="206556">
                <a:tc>
                  <a:txBody>
                    <a:bodyPr/>
                    <a:lstStyle/>
                    <a:p>
                      <a:pPr>
                        <a:spcAft>
                          <a:spcPts val="0"/>
                        </a:spcAft>
                      </a:pPr>
                      <a:r>
                        <a:rPr lang="es-ES" sz="1400" dirty="0">
                          <a:latin typeface="Arial"/>
                          <a:ea typeface="SimSun"/>
                          <a:cs typeface="Times New Roman"/>
                        </a:rPr>
                        <a:t>15</a:t>
                      </a:r>
                      <a:endParaRPr lang="es-ES" sz="14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400">
                          <a:latin typeface="Arial"/>
                          <a:ea typeface="SimSun"/>
                          <a:cs typeface="Times New Roman"/>
                        </a:rPr>
                        <a:t>Wilfredo Villamar</a:t>
                      </a:r>
                      <a:endParaRPr lang="es-ES" sz="140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es-ES" sz="1400">
                          <a:latin typeface="Arial"/>
                          <a:ea typeface="SimSun"/>
                          <a:cs typeface="Times New Roman"/>
                        </a:rPr>
                        <a:t>CCS Batalla de Palo Seco</a:t>
                      </a:r>
                      <a:endParaRPr lang="es-ES" sz="1400">
                        <a:latin typeface="Calibri"/>
                        <a:ea typeface="SimSu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206556">
                <a:tc>
                  <a:txBody>
                    <a:bodyPr/>
                    <a:lstStyle/>
                    <a:p>
                      <a:pPr>
                        <a:spcAft>
                          <a:spcPts val="0"/>
                        </a:spcAft>
                      </a:pPr>
                      <a:r>
                        <a:rPr lang="es-ES" sz="1400" dirty="0">
                          <a:latin typeface="Arial"/>
                          <a:ea typeface="SimSun"/>
                          <a:cs typeface="Times New Roman"/>
                        </a:rPr>
                        <a:t>16</a:t>
                      </a:r>
                      <a:endParaRPr lang="es-ES" sz="14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400">
                          <a:latin typeface="Arial"/>
                          <a:ea typeface="SimSun"/>
                          <a:cs typeface="Times New Roman"/>
                        </a:rPr>
                        <a:t>Félix Juan González</a:t>
                      </a:r>
                      <a:endParaRPr lang="es-ES" sz="140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ES"/>
                    </a:p>
                  </a:txBody>
                  <a:tcPr/>
                </a:tc>
                <a:extLst>
                  <a:ext uri="{0D108BD9-81ED-4DB2-BD59-A6C34878D82A}">
                    <a16:rowId xmlns:a16="http://schemas.microsoft.com/office/drawing/2014/main" val="10016"/>
                  </a:ext>
                </a:extLst>
              </a:tr>
              <a:tr h="206556">
                <a:tc>
                  <a:txBody>
                    <a:bodyPr/>
                    <a:lstStyle/>
                    <a:p>
                      <a:pPr>
                        <a:spcAft>
                          <a:spcPts val="0"/>
                        </a:spcAft>
                      </a:pPr>
                      <a:r>
                        <a:rPr lang="es-ES" sz="1400" dirty="0">
                          <a:latin typeface="Arial"/>
                          <a:ea typeface="SimSun"/>
                          <a:cs typeface="Times New Roman"/>
                        </a:rPr>
                        <a:t>17</a:t>
                      </a:r>
                      <a:endParaRPr lang="es-ES" sz="14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400">
                          <a:latin typeface="Arial"/>
                          <a:ea typeface="SimSun"/>
                          <a:cs typeface="Times New Roman"/>
                        </a:rPr>
                        <a:t>Misael Aguilera</a:t>
                      </a:r>
                      <a:endParaRPr lang="es-ES" sz="140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SimSun"/>
                          <a:cs typeface="Times New Roman"/>
                        </a:rPr>
                        <a:t>CCS Protesta de Baraguá</a:t>
                      </a:r>
                      <a:endParaRPr lang="es-ES" sz="1400">
                        <a:latin typeface="Calibri"/>
                        <a:ea typeface="SimSu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206556">
                <a:tc>
                  <a:txBody>
                    <a:bodyPr/>
                    <a:lstStyle/>
                    <a:p>
                      <a:pPr>
                        <a:spcAft>
                          <a:spcPts val="0"/>
                        </a:spcAft>
                      </a:pPr>
                      <a:r>
                        <a:rPr lang="es-ES" sz="1400" dirty="0">
                          <a:latin typeface="Arial"/>
                          <a:ea typeface="SimSun"/>
                          <a:cs typeface="Times New Roman"/>
                        </a:rPr>
                        <a:t>18</a:t>
                      </a:r>
                      <a:endParaRPr lang="es-ES" sz="14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400">
                          <a:latin typeface="Arial"/>
                          <a:ea typeface="SimSun"/>
                          <a:cs typeface="Times New Roman"/>
                        </a:rPr>
                        <a:t>Pablo Jerez</a:t>
                      </a:r>
                      <a:endParaRPr lang="es-ES" sz="140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SimSun"/>
                          <a:cs typeface="Times New Roman"/>
                        </a:rPr>
                        <a:t>CCS Osvaldo Figueredo</a:t>
                      </a:r>
                      <a:endParaRPr lang="es-ES" sz="1400">
                        <a:latin typeface="Calibri"/>
                        <a:ea typeface="SimSu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206556">
                <a:tc>
                  <a:txBody>
                    <a:bodyPr/>
                    <a:lstStyle/>
                    <a:p>
                      <a:pPr>
                        <a:spcAft>
                          <a:spcPts val="0"/>
                        </a:spcAft>
                      </a:pPr>
                      <a:r>
                        <a:rPr lang="es-ES" sz="1400" dirty="0">
                          <a:latin typeface="Arial"/>
                          <a:ea typeface="SimSun"/>
                          <a:cs typeface="Times New Roman"/>
                        </a:rPr>
                        <a:t>19</a:t>
                      </a:r>
                      <a:endParaRPr lang="es-ES" sz="14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400">
                          <a:latin typeface="Arial"/>
                          <a:ea typeface="SimSun"/>
                          <a:cs typeface="Times New Roman"/>
                        </a:rPr>
                        <a:t>Senia Reinaldo</a:t>
                      </a:r>
                      <a:endParaRPr lang="es-ES" sz="140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SimSun"/>
                          <a:cs typeface="Times New Roman"/>
                        </a:rPr>
                        <a:t>UEB Integral</a:t>
                      </a:r>
                      <a:endParaRPr lang="es-ES" sz="1400">
                        <a:latin typeface="Calibri"/>
                        <a:ea typeface="SimSu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9"/>
                  </a:ext>
                </a:extLst>
              </a:tr>
              <a:tr h="206556">
                <a:tc>
                  <a:txBody>
                    <a:bodyPr/>
                    <a:lstStyle/>
                    <a:p>
                      <a:pPr>
                        <a:spcAft>
                          <a:spcPts val="0"/>
                        </a:spcAft>
                      </a:pPr>
                      <a:r>
                        <a:rPr lang="es-ES" sz="1400" dirty="0">
                          <a:latin typeface="Arial"/>
                          <a:ea typeface="SimSun"/>
                          <a:cs typeface="Times New Roman"/>
                        </a:rPr>
                        <a:t>20</a:t>
                      </a:r>
                      <a:endParaRPr lang="es-ES" sz="14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400" dirty="0" err="1">
                          <a:latin typeface="Arial"/>
                          <a:ea typeface="SimSun"/>
                          <a:cs typeface="Times New Roman"/>
                        </a:rPr>
                        <a:t>Edelmi</a:t>
                      </a:r>
                      <a:r>
                        <a:rPr lang="es-ES" sz="1400" dirty="0">
                          <a:latin typeface="Arial"/>
                          <a:ea typeface="SimSun"/>
                          <a:cs typeface="Times New Roman"/>
                        </a:rPr>
                        <a:t> Castro</a:t>
                      </a:r>
                      <a:endParaRPr lang="es-ES" sz="14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400" dirty="0">
                          <a:latin typeface="Arial"/>
                          <a:ea typeface="SimSun"/>
                          <a:cs typeface="Times New Roman"/>
                        </a:rPr>
                        <a:t>Victoria de Girón</a:t>
                      </a:r>
                      <a:endParaRPr lang="es-ES" sz="1400" dirty="0">
                        <a:latin typeface="Calibri"/>
                        <a:ea typeface="SimSu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0"/>
                  </a:ext>
                </a:extLst>
              </a:tr>
            </a:tbl>
          </a:graphicData>
        </a:graphic>
      </p:graphicFrame>
      <p:sp>
        <p:nvSpPr>
          <p:cNvPr id="2049" name="Rectangle 1"/>
          <p:cNvSpPr>
            <a:spLocks noChangeArrowheads="1"/>
          </p:cNvSpPr>
          <p:nvPr/>
        </p:nvSpPr>
        <p:spPr bwMode="auto">
          <a:xfrm>
            <a:off x="0" y="0"/>
            <a:ext cx="9144000" cy="9848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2000" b="1" i="0" u="none" strike="noStrike" cap="none" normalizeH="0" baseline="0" dirty="0" smtClean="0">
                <a:ln>
                  <a:noFill/>
                </a:ln>
                <a:solidFill>
                  <a:schemeClr val="tx1"/>
                </a:solidFill>
                <a:effectLst/>
                <a:latin typeface="Arial" pitchFamily="34" charset="0"/>
                <a:ea typeface="Calibri" pitchFamily="34" charset="0"/>
                <a:cs typeface="Arial" pitchFamily="34" charset="0"/>
              </a:rPr>
              <a:t>ANEXO: </a:t>
            </a:r>
            <a:r>
              <a:rPr kumimoji="0" lang="es-ES"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Productores seleccionados para desarrollar la producción de alimentos en el Municipio:</a:t>
            </a:r>
            <a:endParaRPr kumimoji="0" lang="es-ES" altLang="zh-CN"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zh-CN"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plit orient="vert"/>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C:\Documents and Settings\prensa.EIMA\Escritorio\ppt\2.jpg">
            <a:extLst>
              <a:ext uri="{FF2B5EF4-FFF2-40B4-BE49-F238E27FC236}">
                <a16:creationId xmlns:a16="http://schemas.microsoft.com/office/drawing/2014/main" id="{916B8B99-4999-4665-8F8E-E2945B368C6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685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4 CuadroTexto">
            <a:extLst>
              <a:ext uri="{FF2B5EF4-FFF2-40B4-BE49-F238E27FC236}">
                <a16:creationId xmlns:a16="http://schemas.microsoft.com/office/drawing/2014/main" id="{63174437-6CC3-4FAB-9EE9-6E052F39E8A0}"/>
              </a:ext>
            </a:extLst>
          </p:cNvPr>
          <p:cNvSpPr txBox="1">
            <a:spLocks noChangeArrowheads="1"/>
          </p:cNvSpPr>
          <p:nvPr/>
        </p:nvSpPr>
        <p:spPr bwMode="auto">
          <a:xfrm>
            <a:off x="4500563" y="1785938"/>
            <a:ext cx="35004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3" name="5 CuadroTexto">
            <a:extLst>
              <a:ext uri="{FF2B5EF4-FFF2-40B4-BE49-F238E27FC236}">
                <a16:creationId xmlns:a16="http://schemas.microsoft.com/office/drawing/2014/main" id="{F86B9090-6D8C-4F42-8DB0-664834E3B492}"/>
              </a:ext>
            </a:extLst>
          </p:cNvPr>
          <p:cNvSpPr txBox="1">
            <a:spLocks noChangeArrowheads="1"/>
          </p:cNvSpPr>
          <p:nvPr/>
        </p:nvSpPr>
        <p:spPr bwMode="auto">
          <a:xfrm>
            <a:off x="4000500" y="3286125"/>
            <a:ext cx="41433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5" name="11 Rectángulo">
            <a:extLst>
              <a:ext uri="{FF2B5EF4-FFF2-40B4-BE49-F238E27FC236}">
                <a16:creationId xmlns:a16="http://schemas.microsoft.com/office/drawing/2014/main" id="{EAC90DB0-8F09-4901-B767-8C8EFC278E9F}"/>
              </a:ext>
            </a:extLst>
          </p:cNvPr>
          <p:cNvSpPr>
            <a:spLocks noChangeArrowheads="1"/>
          </p:cNvSpPr>
          <p:nvPr/>
        </p:nvSpPr>
        <p:spPr bwMode="auto">
          <a:xfrm>
            <a:off x="571472" y="2286000"/>
            <a:ext cx="814393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endParaRPr lang="es-ES" altLang="en-US" sz="3600" b="1" dirty="0" smtClean="0">
              <a:latin typeface="Arial" panose="020B0604020202020204" pitchFamily="34" charset="0"/>
              <a:ea typeface="Calibri" panose="020F0502020204030204" pitchFamily="34" charset="0"/>
              <a:cs typeface="Times New Roman" panose="02020603050405020304" pitchFamily="18" charset="0"/>
            </a:endParaRPr>
          </a:p>
          <a:p>
            <a:pPr algn="just"/>
            <a:endParaRPr lang="es-ES" altLang="en-US" sz="3600" b="1" dirty="0">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6" name="5 Tabla"/>
          <p:cNvGraphicFramePr>
            <a:graphicFrameLocks noGrp="1"/>
          </p:cNvGraphicFramePr>
          <p:nvPr/>
        </p:nvGraphicFramePr>
        <p:xfrm>
          <a:off x="642910" y="1214422"/>
          <a:ext cx="8215371" cy="5225708"/>
        </p:xfrm>
        <a:graphic>
          <a:graphicData uri="http://schemas.openxmlformats.org/drawingml/2006/table">
            <a:tbl>
              <a:tblPr/>
              <a:tblGrid>
                <a:gridCol w="1101333">
                  <a:extLst>
                    <a:ext uri="{9D8B030D-6E8A-4147-A177-3AD203B41FA5}">
                      <a16:colId xmlns:a16="http://schemas.microsoft.com/office/drawing/2014/main" val="20000"/>
                    </a:ext>
                  </a:extLst>
                </a:gridCol>
                <a:gridCol w="576172">
                  <a:extLst>
                    <a:ext uri="{9D8B030D-6E8A-4147-A177-3AD203B41FA5}">
                      <a16:colId xmlns:a16="http://schemas.microsoft.com/office/drawing/2014/main" val="20001"/>
                    </a:ext>
                  </a:extLst>
                </a:gridCol>
                <a:gridCol w="630659">
                  <a:extLst>
                    <a:ext uri="{9D8B030D-6E8A-4147-A177-3AD203B41FA5}">
                      <a16:colId xmlns:a16="http://schemas.microsoft.com/office/drawing/2014/main" val="20002"/>
                    </a:ext>
                  </a:extLst>
                </a:gridCol>
                <a:gridCol w="630659">
                  <a:extLst>
                    <a:ext uri="{9D8B030D-6E8A-4147-A177-3AD203B41FA5}">
                      <a16:colId xmlns:a16="http://schemas.microsoft.com/office/drawing/2014/main" val="20003"/>
                    </a:ext>
                  </a:extLst>
                </a:gridCol>
                <a:gridCol w="630659">
                  <a:extLst>
                    <a:ext uri="{9D8B030D-6E8A-4147-A177-3AD203B41FA5}">
                      <a16:colId xmlns:a16="http://schemas.microsoft.com/office/drawing/2014/main" val="20004"/>
                    </a:ext>
                  </a:extLst>
                </a:gridCol>
                <a:gridCol w="630659">
                  <a:extLst>
                    <a:ext uri="{9D8B030D-6E8A-4147-A177-3AD203B41FA5}">
                      <a16:colId xmlns:a16="http://schemas.microsoft.com/office/drawing/2014/main" val="20005"/>
                    </a:ext>
                  </a:extLst>
                </a:gridCol>
                <a:gridCol w="630659">
                  <a:extLst>
                    <a:ext uri="{9D8B030D-6E8A-4147-A177-3AD203B41FA5}">
                      <a16:colId xmlns:a16="http://schemas.microsoft.com/office/drawing/2014/main" val="20006"/>
                    </a:ext>
                  </a:extLst>
                </a:gridCol>
                <a:gridCol w="630659">
                  <a:extLst>
                    <a:ext uri="{9D8B030D-6E8A-4147-A177-3AD203B41FA5}">
                      <a16:colId xmlns:a16="http://schemas.microsoft.com/office/drawing/2014/main" val="20007"/>
                    </a:ext>
                  </a:extLst>
                </a:gridCol>
                <a:gridCol w="707751">
                  <a:extLst>
                    <a:ext uri="{9D8B030D-6E8A-4147-A177-3AD203B41FA5}">
                      <a16:colId xmlns:a16="http://schemas.microsoft.com/office/drawing/2014/main" val="20008"/>
                    </a:ext>
                  </a:extLst>
                </a:gridCol>
                <a:gridCol w="707751">
                  <a:extLst>
                    <a:ext uri="{9D8B030D-6E8A-4147-A177-3AD203B41FA5}">
                      <a16:colId xmlns:a16="http://schemas.microsoft.com/office/drawing/2014/main" val="20009"/>
                    </a:ext>
                  </a:extLst>
                </a:gridCol>
                <a:gridCol w="630659">
                  <a:extLst>
                    <a:ext uri="{9D8B030D-6E8A-4147-A177-3AD203B41FA5}">
                      <a16:colId xmlns:a16="http://schemas.microsoft.com/office/drawing/2014/main" val="20010"/>
                    </a:ext>
                  </a:extLst>
                </a:gridCol>
                <a:gridCol w="707751">
                  <a:extLst>
                    <a:ext uri="{9D8B030D-6E8A-4147-A177-3AD203B41FA5}">
                      <a16:colId xmlns:a16="http://schemas.microsoft.com/office/drawing/2014/main" val="20011"/>
                    </a:ext>
                  </a:extLst>
                </a:gridCol>
              </a:tblGrid>
              <a:tr h="128771">
                <a:tc rowSpan="2">
                  <a:txBody>
                    <a:bodyPr/>
                    <a:lstStyle/>
                    <a:p>
                      <a:pPr algn="ctr">
                        <a:lnSpc>
                          <a:spcPct val="115000"/>
                        </a:lnSpc>
                        <a:spcAft>
                          <a:spcPts val="0"/>
                        </a:spcAft>
                      </a:pPr>
                      <a:r>
                        <a:rPr lang="es-ES" sz="1400" b="1" dirty="0">
                          <a:solidFill>
                            <a:srgbClr val="000000"/>
                          </a:solidFill>
                          <a:latin typeface="Arial"/>
                          <a:ea typeface="Times New Roman"/>
                          <a:cs typeface="Times New Roman"/>
                        </a:rPr>
                        <a:t>Territorio</a:t>
                      </a:r>
                      <a:endParaRPr lang="es-ES" sz="1400" dirty="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ctr">
                        <a:lnSpc>
                          <a:spcPct val="115000"/>
                        </a:lnSpc>
                        <a:spcAft>
                          <a:spcPts val="0"/>
                        </a:spcAft>
                      </a:pPr>
                      <a:r>
                        <a:rPr lang="es-ES" sz="1400" b="1" dirty="0" err="1">
                          <a:solidFill>
                            <a:srgbClr val="000000"/>
                          </a:solidFill>
                          <a:latin typeface="Arial"/>
                          <a:ea typeface="Times New Roman"/>
                          <a:cs typeface="Times New Roman"/>
                        </a:rPr>
                        <a:t>Poblac</a:t>
                      </a:r>
                      <a:r>
                        <a:rPr lang="es-ES" sz="1400" b="1" dirty="0">
                          <a:solidFill>
                            <a:srgbClr val="000000"/>
                          </a:solidFill>
                          <a:latin typeface="Arial"/>
                          <a:ea typeface="Times New Roman"/>
                          <a:cs typeface="Times New Roman"/>
                        </a:rPr>
                        <a:t>.</a:t>
                      </a:r>
                      <a:endParaRPr lang="es-ES" sz="1400" dirty="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ctr">
                        <a:lnSpc>
                          <a:spcPct val="115000"/>
                        </a:lnSpc>
                        <a:spcAft>
                          <a:spcPts val="0"/>
                        </a:spcAft>
                      </a:pPr>
                      <a:r>
                        <a:rPr lang="es-ES" sz="1400" b="1" dirty="0">
                          <a:solidFill>
                            <a:srgbClr val="000000"/>
                          </a:solidFill>
                          <a:latin typeface="Arial"/>
                          <a:ea typeface="Times New Roman"/>
                          <a:cs typeface="Times New Roman"/>
                        </a:rPr>
                        <a:t>V + H + G + F </a:t>
                      </a:r>
                      <a:endParaRPr lang="es-ES" sz="1400" dirty="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s-ES"/>
                    </a:p>
                  </a:txBody>
                  <a:tcPr/>
                </a:tc>
                <a:tc gridSpan="2">
                  <a:txBody>
                    <a:bodyPr/>
                    <a:lstStyle/>
                    <a:p>
                      <a:pPr algn="ctr">
                        <a:lnSpc>
                          <a:spcPct val="115000"/>
                        </a:lnSpc>
                        <a:spcAft>
                          <a:spcPts val="0"/>
                        </a:spcAft>
                      </a:pPr>
                      <a:r>
                        <a:rPr lang="es-ES" sz="1400" b="1">
                          <a:solidFill>
                            <a:srgbClr val="000000"/>
                          </a:solidFill>
                          <a:latin typeface="Arial"/>
                          <a:ea typeface="Times New Roman"/>
                          <a:cs typeface="Times New Roman"/>
                        </a:rPr>
                        <a:t>V I A N D A </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s-ES"/>
                    </a:p>
                  </a:txBody>
                  <a:tcPr/>
                </a:tc>
                <a:tc gridSpan="2">
                  <a:txBody>
                    <a:bodyPr/>
                    <a:lstStyle/>
                    <a:p>
                      <a:pPr algn="ctr">
                        <a:lnSpc>
                          <a:spcPct val="115000"/>
                        </a:lnSpc>
                        <a:spcAft>
                          <a:spcPts val="0"/>
                        </a:spcAft>
                      </a:pPr>
                      <a:r>
                        <a:rPr lang="es-ES" sz="1400" b="1">
                          <a:solidFill>
                            <a:srgbClr val="000000"/>
                          </a:solidFill>
                          <a:latin typeface="Arial"/>
                          <a:ea typeface="Times New Roman"/>
                          <a:cs typeface="Times New Roman"/>
                        </a:rPr>
                        <a:t>HORTALIZAS </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s-ES"/>
                    </a:p>
                  </a:txBody>
                  <a:tcPr/>
                </a:tc>
                <a:tc gridSpan="2">
                  <a:txBody>
                    <a:bodyPr/>
                    <a:lstStyle/>
                    <a:p>
                      <a:pPr algn="ctr">
                        <a:lnSpc>
                          <a:spcPct val="115000"/>
                        </a:lnSpc>
                        <a:spcAft>
                          <a:spcPts val="0"/>
                        </a:spcAft>
                      </a:pPr>
                      <a:r>
                        <a:rPr lang="es-ES" sz="1400" b="1">
                          <a:solidFill>
                            <a:srgbClr val="000000"/>
                          </a:solidFill>
                          <a:latin typeface="Arial"/>
                          <a:ea typeface="Times New Roman"/>
                          <a:cs typeface="Times New Roman"/>
                        </a:rPr>
                        <a:t>GRANOS </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s-ES"/>
                    </a:p>
                  </a:txBody>
                  <a:tcPr/>
                </a:tc>
                <a:tc gridSpan="2">
                  <a:txBody>
                    <a:bodyPr/>
                    <a:lstStyle/>
                    <a:p>
                      <a:pPr algn="ctr">
                        <a:lnSpc>
                          <a:spcPct val="115000"/>
                        </a:lnSpc>
                        <a:spcAft>
                          <a:spcPts val="0"/>
                        </a:spcAft>
                      </a:pPr>
                      <a:r>
                        <a:rPr lang="es-ES" sz="1400" b="1" dirty="0">
                          <a:solidFill>
                            <a:srgbClr val="000000"/>
                          </a:solidFill>
                          <a:latin typeface="Arial"/>
                          <a:ea typeface="Times New Roman"/>
                          <a:cs typeface="Times New Roman"/>
                        </a:rPr>
                        <a:t>FRUTALES </a:t>
                      </a:r>
                      <a:endParaRPr lang="es-ES" sz="1400" dirty="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s-ES"/>
                    </a:p>
                  </a:txBody>
                  <a:tcPr/>
                </a:tc>
                <a:extLst>
                  <a:ext uri="{0D108BD9-81ED-4DB2-BD59-A6C34878D82A}">
                    <a16:rowId xmlns:a16="http://schemas.microsoft.com/office/drawing/2014/main" val="10000"/>
                  </a:ext>
                </a:extLst>
              </a:tr>
              <a:tr h="1545248">
                <a:tc vMerge="1">
                  <a:txBody>
                    <a:bodyPr/>
                    <a:lstStyle/>
                    <a:p>
                      <a:endParaRPr lang="es-ES"/>
                    </a:p>
                  </a:txBody>
                  <a:tcPr/>
                </a:tc>
                <a:tc vMerge="1">
                  <a:txBody>
                    <a:bodyPr/>
                    <a:lstStyle/>
                    <a:p>
                      <a:endParaRPr lang="es-ES"/>
                    </a:p>
                  </a:txBody>
                  <a:tcPr/>
                </a:tc>
                <a:tc>
                  <a:txBody>
                    <a:bodyPr/>
                    <a:lstStyle/>
                    <a:p>
                      <a:pPr algn="ctr">
                        <a:lnSpc>
                          <a:spcPct val="115000"/>
                        </a:lnSpc>
                        <a:spcAft>
                          <a:spcPts val="0"/>
                        </a:spcAft>
                      </a:pPr>
                      <a:r>
                        <a:rPr lang="es-ES" sz="1400" b="1" dirty="0" err="1">
                          <a:solidFill>
                            <a:srgbClr val="000000"/>
                          </a:solidFill>
                          <a:latin typeface="Arial"/>
                          <a:ea typeface="Times New Roman"/>
                          <a:cs typeface="Times New Roman"/>
                        </a:rPr>
                        <a:t>Deman</a:t>
                      </a:r>
                      <a:r>
                        <a:rPr lang="es-ES" sz="1400" b="1" dirty="0">
                          <a:solidFill>
                            <a:srgbClr val="000000"/>
                          </a:solidFill>
                          <a:latin typeface="Arial"/>
                          <a:ea typeface="Times New Roman"/>
                          <a:cs typeface="Times New Roman"/>
                        </a:rPr>
                        <a:t> (</a:t>
                      </a:r>
                      <a:r>
                        <a:rPr lang="es-ES" sz="1400" b="1" dirty="0" err="1">
                          <a:solidFill>
                            <a:srgbClr val="000000"/>
                          </a:solidFill>
                          <a:latin typeface="Arial"/>
                          <a:ea typeface="Times New Roman"/>
                          <a:cs typeface="Times New Roman"/>
                        </a:rPr>
                        <a:t>tn</a:t>
                      </a:r>
                      <a:r>
                        <a:rPr lang="es-ES" sz="1400" b="1" dirty="0">
                          <a:solidFill>
                            <a:srgbClr val="000000"/>
                          </a:solidFill>
                          <a:latin typeface="Arial"/>
                          <a:ea typeface="Times New Roman"/>
                          <a:cs typeface="Times New Roman"/>
                        </a:rPr>
                        <a:t>)</a:t>
                      </a:r>
                      <a:endParaRPr lang="es-ES" sz="1400" dirty="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s-ES" sz="1400" b="1">
                          <a:solidFill>
                            <a:srgbClr val="000000"/>
                          </a:solidFill>
                          <a:latin typeface="Arial"/>
                          <a:ea typeface="Times New Roman"/>
                          <a:cs typeface="Times New Roman"/>
                        </a:rPr>
                        <a:t>Siembra (ha)</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s-ES" sz="1400" b="1">
                          <a:solidFill>
                            <a:srgbClr val="000000"/>
                          </a:solidFill>
                          <a:latin typeface="Arial"/>
                          <a:ea typeface="Times New Roman"/>
                          <a:cs typeface="Times New Roman"/>
                        </a:rPr>
                        <a:t>Deman (tn)</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s-ES" sz="1400" b="1">
                          <a:solidFill>
                            <a:srgbClr val="000000"/>
                          </a:solidFill>
                          <a:latin typeface="Arial"/>
                          <a:ea typeface="Times New Roman"/>
                          <a:cs typeface="Times New Roman"/>
                        </a:rPr>
                        <a:t>Siembra (ha)</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s-ES" sz="1400" b="1">
                          <a:solidFill>
                            <a:srgbClr val="000000"/>
                          </a:solidFill>
                          <a:latin typeface="Arial"/>
                          <a:ea typeface="Times New Roman"/>
                          <a:cs typeface="Times New Roman"/>
                        </a:rPr>
                        <a:t>Deman (tn)</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s-ES" sz="1400" b="1">
                          <a:solidFill>
                            <a:srgbClr val="000000"/>
                          </a:solidFill>
                          <a:latin typeface="Arial"/>
                          <a:ea typeface="Times New Roman"/>
                          <a:cs typeface="Times New Roman"/>
                        </a:rPr>
                        <a:t>Siembra (ha)</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s-ES" sz="1400" b="1">
                          <a:solidFill>
                            <a:srgbClr val="000000"/>
                          </a:solidFill>
                          <a:latin typeface="Arial"/>
                          <a:ea typeface="Times New Roman"/>
                          <a:cs typeface="Times New Roman"/>
                        </a:rPr>
                        <a:t>Deman (tn)</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s-ES" sz="1400" b="1">
                          <a:solidFill>
                            <a:srgbClr val="000000"/>
                          </a:solidFill>
                          <a:latin typeface="Arial"/>
                          <a:ea typeface="Times New Roman"/>
                          <a:cs typeface="Times New Roman"/>
                        </a:rPr>
                        <a:t>Siembra (ha)</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s-ES" sz="1400" b="1">
                          <a:solidFill>
                            <a:srgbClr val="000000"/>
                          </a:solidFill>
                          <a:latin typeface="Arial"/>
                          <a:ea typeface="Times New Roman"/>
                          <a:cs typeface="Times New Roman"/>
                        </a:rPr>
                        <a:t>Deman (tn)</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s-ES" sz="1400" b="1" dirty="0">
                          <a:solidFill>
                            <a:srgbClr val="000000"/>
                          </a:solidFill>
                          <a:latin typeface="Arial"/>
                          <a:ea typeface="Times New Roman"/>
                          <a:cs typeface="Times New Roman"/>
                        </a:rPr>
                        <a:t>Siembra (ha)</a:t>
                      </a:r>
                      <a:endParaRPr lang="es-ES" sz="1400" dirty="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128771">
                <a:tc>
                  <a:txBody>
                    <a:bodyPr/>
                    <a:lstStyle/>
                    <a:p>
                      <a:pPr>
                        <a:lnSpc>
                          <a:spcPct val="115000"/>
                        </a:lnSpc>
                        <a:spcAft>
                          <a:spcPts val="0"/>
                        </a:spcAft>
                      </a:pPr>
                      <a:r>
                        <a:rPr lang="es-ES" sz="1400" dirty="0">
                          <a:solidFill>
                            <a:srgbClr val="000000"/>
                          </a:solidFill>
                          <a:latin typeface="Arial"/>
                          <a:ea typeface="Times New Roman"/>
                          <a:cs typeface="Times New Roman"/>
                        </a:rPr>
                        <a:t>Dos Hermanos</a:t>
                      </a:r>
                      <a:endParaRPr lang="es-ES" sz="1400" dirty="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1875</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25,51</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6,99</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12,76</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1,96</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8,50</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3,25</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1,70</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0,34</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2,55</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dirty="0">
                          <a:solidFill>
                            <a:srgbClr val="000000"/>
                          </a:solidFill>
                          <a:latin typeface="Arial"/>
                          <a:ea typeface="Times New Roman"/>
                          <a:cs typeface="Times New Roman"/>
                        </a:rPr>
                        <a:t>1,44</a:t>
                      </a:r>
                      <a:endParaRPr lang="es-ES" sz="1400" dirty="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128771">
                <a:tc>
                  <a:txBody>
                    <a:bodyPr/>
                    <a:lstStyle/>
                    <a:p>
                      <a:pPr>
                        <a:lnSpc>
                          <a:spcPct val="115000"/>
                        </a:lnSpc>
                        <a:spcAft>
                          <a:spcPts val="0"/>
                        </a:spcAft>
                      </a:pPr>
                      <a:r>
                        <a:rPr lang="es-ES" sz="1400" dirty="0">
                          <a:solidFill>
                            <a:srgbClr val="000000"/>
                          </a:solidFill>
                          <a:latin typeface="Arial"/>
                          <a:ea typeface="Times New Roman"/>
                          <a:cs typeface="Times New Roman"/>
                        </a:rPr>
                        <a:t>Argentina</a:t>
                      </a:r>
                      <a:endParaRPr lang="es-ES" sz="1400" dirty="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6818</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92,79</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16,94</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tabLst>
                          <a:tab pos="434975" algn="l"/>
                        </a:tabLst>
                      </a:pPr>
                      <a:r>
                        <a:rPr lang="es-ES" sz="1400">
                          <a:solidFill>
                            <a:srgbClr val="000000"/>
                          </a:solidFill>
                          <a:latin typeface="Arial"/>
                          <a:ea typeface="Times New Roman"/>
                          <a:cs typeface="Times New Roman"/>
                        </a:rPr>
                        <a:t>46,39</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7,11</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30,93</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5,89</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6,19</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1,25</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9,28</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dirty="0">
                          <a:solidFill>
                            <a:srgbClr val="000000"/>
                          </a:solidFill>
                          <a:latin typeface="Arial"/>
                          <a:ea typeface="Times New Roman"/>
                          <a:cs typeface="Times New Roman"/>
                        </a:rPr>
                        <a:t>2,69</a:t>
                      </a:r>
                      <a:endParaRPr lang="es-ES" sz="1400" dirty="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128771">
                <a:tc>
                  <a:txBody>
                    <a:bodyPr/>
                    <a:lstStyle/>
                    <a:p>
                      <a:pPr>
                        <a:lnSpc>
                          <a:spcPct val="115000"/>
                        </a:lnSpc>
                        <a:spcAft>
                          <a:spcPts val="0"/>
                        </a:spcAft>
                      </a:pPr>
                      <a:r>
                        <a:rPr lang="es-ES" sz="1400" dirty="0">
                          <a:solidFill>
                            <a:srgbClr val="000000"/>
                          </a:solidFill>
                          <a:latin typeface="Arial"/>
                          <a:ea typeface="Times New Roman"/>
                          <a:cs typeface="Times New Roman"/>
                        </a:rPr>
                        <a:t>Urbano Este</a:t>
                      </a:r>
                      <a:endParaRPr lang="es-ES" sz="1400" dirty="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9962</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135,57</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23,27</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67,78</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10,39</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45,19</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7,56</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9,04</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1,83</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13,56</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dirty="0">
                          <a:solidFill>
                            <a:srgbClr val="000000"/>
                          </a:solidFill>
                          <a:latin typeface="Arial"/>
                          <a:ea typeface="Times New Roman"/>
                          <a:cs typeface="Times New Roman"/>
                        </a:rPr>
                        <a:t>3,49</a:t>
                      </a:r>
                      <a:endParaRPr lang="es-ES" sz="1400" dirty="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128771">
                <a:tc>
                  <a:txBody>
                    <a:bodyPr/>
                    <a:lstStyle/>
                    <a:p>
                      <a:pPr>
                        <a:lnSpc>
                          <a:spcPct val="115000"/>
                        </a:lnSpc>
                        <a:spcAft>
                          <a:spcPts val="0"/>
                        </a:spcAft>
                      </a:pPr>
                      <a:r>
                        <a:rPr lang="es-ES" sz="1400" dirty="0">
                          <a:solidFill>
                            <a:srgbClr val="000000"/>
                          </a:solidFill>
                          <a:latin typeface="Arial"/>
                          <a:ea typeface="Times New Roman"/>
                          <a:cs typeface="Times New Roman"/>
                        </a:rPr>
                        <a:t>Bracito</a:t>
                      </a:r>
                      <a:endParaRPr lang="es-ES" sz="1400" dirty="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2374</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32,30</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8,00</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16,15</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2,48</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10,77</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3,52</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2,15</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0,24</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3,23</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dirty="0">
                          <a:solidFill>
                            <a:srgbClr val="000000"/>
                          </a:solidFill>
                          <a:latin typeface="Arial"/>
                          <a:ea typeface="Times New Roman"/>
                          <a:cs typeface="Times New Roman"/>
                        </a:rPr>
                        <a:t>1,57</a:t>
                      </a:r>
                      <a:endParaRPr lang="es-ES" sz="1400" dirty="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128771">
                <a:tc>
                  <a:txBody>
                    <a:bodyPr/>
                    <a:lstStyle/>
                    <a:p>
                      <a:pPr>
                        <a:lnSpc>
                          <a:spcPct val="115000"/>
                        </a:lnSpc>
                        <a:spcAft>
                          <a:spcPts val="0"/>
                        </a:spcAft>
                      </a:pPr>
                      <a:r>
                        <a:rPr lang="es-ES" sz="1400" dirty="0">
                          <a:solidFill>
                            <a:srgbClr val="000000"/>
                          </a:solidFill>
                          <a:latin typeface="Arial"/>
                          <a:ea typeface="Times New Roman"/>
                          <a:cs typeface="Times New Roman"/>
                        </a:rPr>
                        <a:t>Las Margaritas</a:t>
                      </a:r>
                      <a:endParaRPr lang="es-ES" sz="1400" dirty="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1456</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19,81</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6,15</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9,91</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1,52</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6,60</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3,03</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1,32</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0,27</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1,98</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dirty="0">
                          <a:solidFill>
                            <a:srgbClr val="000000"/>
                          </a:solidFill>
                          <a:latin typeface="Arial"/>
                          <a:ea typeface="Times New Roman"/>
                          <a:cs typeface="Times New Roman"/>
                        </a:rPr>
                        <a:t>1,33</a:t>
                      </a:r>
                      <a:endParaRPr lang="es-ES" sz="1400" dirty="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128771">
                <a:tc>
                  <a:txBody>
                    <a:bodyPr/>
                    <a:lstStyle/>
                    <a:p>
                      <a:pPr>
                        <a:lnSpc>
                          <a:spcPct val="115000"/>
                        </a:lnSpc>
                        <a:spcAft>
                          <a:spcPts val="0"/>
                        </a:spcAft>
                      </a:pPr>
                      <a:r>
                        <a:rPr lang="es-ES" sz="1400" dirty="0">
                          <a:solidFill>
                            <a:srgbClr val="000000"/>
                          </a:solidFill>
                          <a:latin typeface="Arial"/>
                          <a:ea typeface="Times New Roman"/>
                          <a:cs typeface="Times New Roman"/>
                        </a:rPr>
                        <a:t>Santa Rosa</a:t>
                      </a:r>
                      <a:endParaRPr lang="es-ES" sz="1400" dirty="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1910</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25,99</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7,07</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13,00</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1,99</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8,66</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3,27</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1,73</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0,35</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2,60</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dirty="0">
                          <a:solidFill>
                            <a:srgbClr val="000000"/>
                          </a:solidFill>
                          <a:latin typeface="Arial"/>
                          <a:ea typeface="Times New Roman"/>
                          <a:cs typeface="Times New Roman"/>
                        </a:rPr>
                        <a:t>1,45</a:t>
                      </a:r>
                      <a:endParaRPr lang="es-ES" sz="1400" dirty="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7"/>
                  </a:ext>
                </a:extLst>
              </a:tr>
              <a:tr h="128771">
                <a:tc>
                  <a:txBody>
                    <a:bodyPr/>
                    <a:lstStyle/>
                    <a:p>
                      <a:pPr>
                        <a:lnSpc>
                          <a:spcPct val="115000"/>
                        </a:lnSpc>
                        <a:spcAft>
                          <a:spcPts val="0"/>
                        </a:spcAft>
                      </a:pPr>
                      <a:r>
                        <a:rPr lang="es-ES" sz="1400" dirty="0">
                          <a:solidFill>
                            <a:srgbClr val="000000"/>
                          </a:solidFill>
                          <a:latin typeface="Arial"/>
                          <a:ea typeface="Times New Roman"/>
                          <a:cs typeface="Times New Roman"/>
                        </a:rPr>
                        <a:t>Urbano Oeste</a:t>
                      </a:r>
                      <a:endParaRPr lang="es-ES" sz="1400" dirty="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6538</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88,97</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16,38</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44,48</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6,82</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29,66</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5,74</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5,93</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1,20</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8,90</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dirty="0">
                          <a:solidFill>
                            <a:srgbClr val="000000"/>
                          </a:solidFill>
                          <a:latin typeface="Arial"/>
                          <a:ea typeface="Times New Roman"/>
                          <a:cs typeface="Times New Roman"/>
                        </a:rPr>
                        <a:t>2,26</a:t>
                      </a:r>
                      <a:endParaRPr lang="es-ES" sz="1400" dirty="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128771">
                <a:tc>
                  <a:txBody>
                    <a:bodyPr/>
                    <a:lstStyle/>
                    <a:p>
                      <a:pPr>
                        <a:lnSpc>
                          <a:spcPct val="115000"/>
                        </a:lnSpc>
                        <a:spcAft>
                          <a:spcPts val="0"/>
                        </a:spcAft>
                      </a:pPr>
                      <a:r>
                        <a:rPr lang="es-ES" sz="1400" dirty="0">
                          <a:solidFill>
                            <a:srgbClr val="000000"/>
                          </a:solidFill>
                          <a:latin typeface="Arial"/>
                          <a:ea typeface="Times New Roman"/>
                          <a:cs typeface="Times New Roman"/>
                        </a:rPr>
                        <a:t>San Antonio</a:t>
                      </a:r>
                      <a:endParaRPr lang="es-ES" sz="1400" dirty="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4808</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65,42</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12,90</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32,71</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5,02</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21,81</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4,82</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4,36</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0,88</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6,54</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dirty="0">
                          <a:solidFill>
                            <a:srgbClr val="000000"/>
                          </a:solidFill>
                          <a:latin typeface="Arial"/>
                          <a:ea typeface="Times New Roman"/>
                          <a:cs typeface="Times New Roman"/>
                        </a:rPr>
                        <a:t>2,18</a:t>
                      </a:r>
                      <a:endParaRPr lang="es-ES" sz="1400" dirty="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9"/>
                  </a:ext>
                </a:extLst>
              </a:tr>
              <a:tr h="128771">
                <a:tc>
                  <a:txBody>
                    <a:bodyPr/>
                    <a:lstStyle/>
                    <a:p>
                      <a:pPr>
                        <a:lnSpc>
                          <a:spcPct val="115000"/>
                        </a:lnSpc>
                        <a:spcAft>
                          <a:spcPts val="0"/>
                        </a:spcAft>
                      </a:pPr>
                      <a:r>
                        <a:rPr lang="es-ES" sz="1400" dirty="0">
                          <a:solidFill>
                            <a:srgbClr val="000000"/>
                          </a:solidFill>
                          <a:latin typeface="Arial"/>
                          <a:ea typeface="Times New Roman"/>
                          <a:cs typeface="Times New Roman"/>
                        </a:rPr>
                        <a:t>El Níspero</a:t>
                      </a:r>
                      <a:endParaRPr lang="es-ES" sz="1400" dirty="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3229</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43,94</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9,72</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21,97</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3,37</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3,97</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3,97</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2,93</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0,59</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4,39</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dirty="0">
                          <a:solidFill>
                            <a:srgbClr val="000000"/>
                          </a:solidFill>
                          <a:latin typeface="Arial"/>
                          <a:ea typeface="Times New Roman"/>
                          <a:cs typeface="Times New Roman"/>
                        </a:rPr>
                        <a:t>1,78</a:t>
                      </a:r>
                      <a:endParaRPr lang="es-ES" sz="1400" dirty="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0"/>
                  </a:ext>
                </a:extLst>
              </a:tr>
              <a:tr h="128771">
                <a:tc>
                  <a:txBody>
                    <a:bodyPr/>
                    <a:lstStyle/>
                    <a:p>
                      <a:pPr>
                        <a:lnSpc>
                          <a:spcPct val="115000"/>
                        </a:lnSpc>
                        <a:spcAft>
                          <a:spcPts val="0"/>
                        </a:spcAft>
                      </a:pPr>
                      <a:r>
                        <a:rPr lang="es-ES" sz="1400" dirty="0">
                          <a:solidFill>
                            <a:srgbClr val="000000"/>
                          </a:solidFill>
                          <a:latin typeface="Arial"/>
                          <a:ea typeface="Times New Roman"/>
                          <a:cs typeface="Times New Roman"/>
                        </a:rPr>
                        <a:t>Mejías</a:t>
                      </a:r>
                      <a:endParaRPr lang="es-ES" sz="1400" dirty="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3038</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41,34</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9,34</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20,67</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3,17</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13,78</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3,87</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2,76</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0,56</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a:solidFill>
                            <a:srgbClr val="000000"/>
                          </a:solidFill>
                          <a:latin typeface="Arial"/>
                          <a:ea typeface="Times New Roman"/>
                          <a:cs typeface="Times New Roman"/>
                        </a:rPr>
                        <a:t>4,13</a:t>
                      </a:r>
                      <a:endParaRPr lang="es-ES" sz="140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dirty="0">
                          <a:solidFill>
                            <a:srgbClr val="000000"/>
                          </a:solidFill>
                          <a:latin typeface="Arial"/>
                          <a:ea typeface="Times New Roman"/>
                          <a:cs typeface="Times New Roman"/>
                        </a:rPr>
                        <a:t>1,73</a:t>
                      </a:r>
                      <a:endParaRPr lang="es-ES" sz="1400" dirty="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1"/>
                  </a:ext>
                </a:extLst>
              </a:tr>
              <a:tr h="128771">
                <a:tc>
                  <a:txBody>
                    <a:bodyPr/>
                    <a:lstStyle/>
                    <a:p>
                      <a:pPr>
                        <a:lnSpc>
                          <a:spcPct val="115000"/>
                        </a:lnSpc>
                        <a:spcAft>
                          <a:spcPts val="0"/>
                        </a:spcAft>
                      </a:pPr>
                      <a:r>
                        <a:rPr lang="es-ES" sz="1400" b="1" dirty="0">
                          <a:solidFill>
                            <a:srgbClr val="000000"/>
                          </a:solidFill>
                          <a:latin typeface="Arial"/>
                          <a:ea typeface="Times New Roman"/>
                          <a:cs typeface="Times New Roman"/>
                        </a:rPr>
                        <a:t>TOTAL</a:t>
                      </a:r>
                      <a:endParaRPr lang="es-ES" sz="1400" dirty="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b="1" dirty="0">
                          <a:solidFill>
                            <a:srgbClr val="000000"/>
                          </a:solidFill>
                          <a:latin typeface="Arial"/>
                          <a:ea typeface="Times New Roman"/>
                          <a:cs typeface="Times New Roman"/>
                        </a:rPr>
                        <a:t>42008</a:t>
                      </a:r>
                      <a:endParaRPr lang="es-ES" sz="1400" dirty="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b="1" dirty="0">
                          <a:solidFill>
                            <a:srgbClr val="000000"/>
                          </a:solidFill>
                          <a:latin typeface="Arial"/>
                          <a:ea typeface="Times New Roman"/>
                          <a:cs typeface="Times New Roman"/>
                        </a:rPr>
                        <a:t>571,64</a:t>
                      </a:r>
                      <a:endParaRPr lang="es-ES" sz="1400" dirty="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b="1" dirty="0">
                          <a:solidFill>
                            <a:srgbClr val="000000"/>
                          </a:solidFill>
                          <a:latin typeface="Arial"/>
                          <a:ea typeface="Times New Roman"/>
                          <a:cs typeface="Times New Roman"/>
                        </a:rPr>
                        <a:t>116,76</a:t>
                      </a:r>
                      <a:endParaRPr lang="es-ES" sz="1400" dirty="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b="1" dirty="0">
                          <a:solidFill>
                            <a:srgbClr val="000000"/>
                          </a:solidFill>
                          <a:latin typeface="Arial"/>
                          <a:ea typeface="Times New Roman"/>
                          <a:cs typeface="Times New Roman"/>
                        </a:rPr>
                        <a:t>285,82</a:t>
                      </a:r>
                      <a:endParaRPr lang="es-ES" sz="1400" dirty="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b="1" dirty="0">
                          <a:solidFill>
                            <a:srgbClr val="000000"/>
                          </a:solidFill>
                          <a:latin typeface="Arial"/>
                          <a:ea typeface="Times New Roman"/>
                          <a:cs typeface="Times New Roman"/>
                        </a:rPr>
                        <a:t>274,12</a:t>
                      </a:r>
                      <a:endParaRPr lang="es-ES" sz="1400" dirty="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b="1" dirty="0">
                          <a:solidFill>
                            <a:srgbClr val="000000"/>
                          </a:solidFill>
                          <a:latin typeface="Arial"/>
                          <a:ea typeface="Times New Roman"/>
                          <a:cs typeface="Times New Roman"/>
                        </a:rPr>
                        <a:t>190,55</a:t>
                      </a:r>
                      <a:endParaRPr lang="es-ES" sz="1400" dirty="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b="1" dirty="0">
                          <a:solidFill>
                            <a:srgbClr val="000000"/>
                          </a:solidFill>
                          <a:latin typeface="Arial"/>
                          <a:ea typeface="Times New Roman"/>
                          <a:cs typeface="Times New Roman"/>
                        </a:rPr>
                        <a:t>198,50</a:t>
                      </a:r>
                      <a:endParaRPr lang="es-ES" sz="1400" dirty="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b="1" dirty="0">
                          <a:solidFill>
                            <a:srgbClr val="000000"/>
                          </a:solidFill>
                          <a:latin typeface="Arial"/>
                          <a:ea typeface="Times New Roman"/>
                          <a:cs typeface="Times New Roman"/>
                        </a:rPr>
                        <a:t>38,11</a:t>
                      </a:r>
                      <a:endParaRPr lang="es-ES" sz="1400" dirty="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b="1" dirty="0">
                          <a:solidFill>
                            <a:srgbClr val="000000"/>
                          </a:solidFill>
                          <a:latin typeface="Arial"/>
                          <a:ea typeface="Times New Roman"/>
                          <a:cs typeface="Times New Roman"/>
                        </a:rPr>
                        <a:t>52,19</a:t>
                      </a:r>
                      <a:endParaRPr lang="es-ES" sz="1400" dirty="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b="1" dirty="0">
                          <a:solidFill>
                            <a:srgbClr val="000000"/>
                          </a:solidFill>
                          <a:latin typeface="Arial"/>
                          <a:ea typeface="Times New Roman"/>
                          <a:cs typeface="Times New Roman"/>
                        </a:rPr>
                        <a:t>57,16</a:t>
                      </a:r>
                      <a:endParaRPr lang="es-ES" sz="1400" dirty="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400" b="1" dirty="0">
                          <a:solidFill>
                            <a:srgbClr val="000000"/>
                          </a:solidFill>
                          <a:latin typeface="Arial"/>
                          <a:ea typeface="Times New Roman"/>
                          <a:cs typeface="Times New Roman"/>
                        </a:rPr>
                        <a:t>46,38</a:t>
                      </a:r>
                      <a:endParaRPr lang="es-ES" sz="1400" dirty="0">
                        <a:latin typeface="Calibri"/>
                        <a:ea typeface="Calibri"/>
                        <a:cs typeface="Times New Roman"/>
                      </a:endParaRPr>
                    </a:p>
                  </a:txBody>
                  <a:tcPr marL="27216" marR="272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2"/>
                  </a:ext>
                </a:extLst>
              </a:tr>
            </a:tbl>
          </a:graphicData>
        </a:graphic>
      </p:graphicFrame>
      <p:sp>
        <p:nvSpPr>
          <p:cNvPr id="2049" name="Rectangle 1"/>
          <p:cNvSpPr>
            <a:spLocks noChangeArrowheads="1"/>
          </p:cNvSpPr>
          <p:nvPr/>
        </p:nvSpPr>
        <p:spPr bwMode="auto">
          <a:xfrm>
            <a:off x="2643174" y="0"/>
            <a:ext cx="6500826" cy="12926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34975" algn="l"/>
              </a:tabLst>
            </a:pPr>
            <a:r>
              <a:rPr kumimoji="0" lang="es-ES" sz="2000" b="1" i="0" u="none" strike="noStrike" cap="none" normalizeH="0" baseline="0" dirty="0" smtClean="0">
                <a:ln>
                  <a:noFill/>
                </a:ln>
                <a:solidFill>
                  <a:schemeClr val="tx1"/>
                </a:solidFill>
                <a:effectLst/>
                <a:latin typeface="Arial" pitchFamily="34" charset="0"/>
                <a:ea typeface="Calibri" pitchFamily="34" charset="0"/>
                <a:cs typeface="Arial" pitchFamily="34" charset="0"/>
              </a:rPr>
              <a:t>De manda por </a:t>
            </a:r>
            <a:r>
              <a:rPr kumimoji="0" lang="es-ES" sz="2000" b="1" i="0" u="none" strike="noStrike" cap="none" normalizeH="0" baseline="0" dirty="0" err="1" smtClean="0">
                <a:ln>
                  <a:noFill/>
                </a:ln>
                <a:solidFill>
                  <a:schemeClr val="tx1"/>
                </a:solidFill>
                <a:effectLst/>
                <a:latin typeface="Arial" pitchFamily="34" charset="0"/>
                <a:ea typeface="Calibri" pitchFamily="34" charset="0"/>
                <a:cs typeface="Arial" pitchFamily="34" charset="0"/>
              </a:rPr>
              <a:t>generico</a:t>
            </a:r>
            <a:r>
              <a:rPr kumimoji="0" lang="es-ES" sz="20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y </a:t>
            </a:r>
            <a:r>
              <a:rPr kumimoji="0" lang="es-ES" sz="2000" b="1" i="0" u="none" strike="noStrike" cap="none" normalizeH="0" baseline="0" dirty="0" smtClean="0">
                <a:ln>
                  <a:noFill/>
                </a:ln>
                <a:solidFill>
                  <a:schemeClr val="tx1"/>
                </a:solidFill>
                <a:effectLst/>
                <a:latin typeface="Calibri"/>
                <a:ea typeface="Calibri" pitchFamily="34" charset="0"/>
                <a:cs typeface="Arial" pitchFamily="34" charset="0"/>
              </a:rPr>
              <a:t>á</a:t>
            </a:r>
            <a:r>
              <a:rPr kumimoji="0" lang="es-ES" sz="2000" b="1" i="0" u="none" strike="noStrike" cap="none" normalizeH="0" baseline="0" dirty="0" smtClean="0">
                <a:ln>
                  <a:noFill/>
                </a:ln>
                <a:solidFill>
                  <a:schemeClr val="tx1"/>
                </a:solidFill>
                <a:effectLst/>
                <a:latin typeface="Arial" pitchFamily="34" charset="0"/>
                <a:ea typeface="Calibri" pitchFamily="34" charset="0"/>
                <a:cs typeface="Arial" pitchFamily="34" charset="0"/>
              </a:rPr>
              <a:t>rea a balancear para lograr las 30 libras perc</a:t>
            </a:r>
            <a:r>
              <a:rPr kumimoji="0" lang="es-ES" sz="2000" b="1" i="0" u="none" strike="noStrike" cap="none" normalizeH="0" baseline="0" dirty="0" smtClean="0">
                <a:ln>
                  <a:noFill/>
                </a:ln>
                <a:solidFill>
                  <a:schemeClr val="tx1"/>
                </a:solidFill>
                <a:effectLst/>
                <a:latin typeface="Calibri"/>
                <a:ea typeface="Calibri" pitchFamily="34" charset="0"/>
                <a:cs typeface="Arial" pitchFamily="34" charset="0"/>
              </a:rPr>
              <a:t>á</a:t>
            </a:r>
            <a:r>
              <a:rPr kumimoji="0" lang="es-ES" sz="2000" b="1" i="0" u="none" strike="noStrike" cap="none" normalizeH="0" baseline="0" dirty="0" smtClean="0">
                <a:ln>
                  <a:noFill/>
                </a:ln>
                <a:solidFill>
                  <a:schemeClr val="tx1"/>
                </a:solidFill>
                <a:effectLst/>
                <a:latin typeface="Arial" pitchFamily="34" charset="0"/>
                <a:ea typeface="Calibri" pitchFamily="34" charset="0"/>
                <a:cs typeface="Arial" pitchFamily="34" charset="0"/>
              </a:rPr>
              <a:t>pita por consejos populares.</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34975" algn="l"/>
              </a:tabLst>
            </a:pP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plit orient="ver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C:\Documents and Settings\prensa.EIMA\Escritorio\ppt\2.jpg">
            <a:extLst>
              <a:ext uri="{FF2B5EF4-FFF2-40B4-BE49-F238E27FC236}">
                <a16:creationId xmlns:a16="http://schemas.microsoft.com/office/drawing/2014/main" id="{916B8B99-4999-4665-8F8E-E2945B368C6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685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4 CuadroTexto">
            <a:extLst>
              <a:ext uri="{FF2B5EF4-FFF2-40B4-BE49-F238E27FC236}">
                <a16:creationId xmlns:a16="http://schemas.microsoft.com/office/drawing/2014/main" id="{63174437-6CC3-4FAB-9EE9-6E052F39E8A0}"/>
              </a:ext>
            </a:extLst>
          </p:cNvPr>
          <p:cNvSpPr txBox="1">
            <a:spLocks noChangeArrowheads="1"/>
          </p:cNvSpPr>
          <p:nvPr/>
        </p:nvSpPr>
        <p:spPr bwMode="auto">
          <a:xfrm>
            <a:off x="4500563" y="1785938"/>
            <a:ext cx="35004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3" name="5 CuadroTexto">
            <a:extLst>
              <a:ext uri="{FF2B5EF4-FFF2-40B4-BE49-F238E27FC236}">
                <a16:creationId xmlns:a16="http://schemas.microsoft.com/office/drawing/2014/main" id="{F86B9090-6D8C-4F42-8DB0-664834E3B492}"/>
              </a:ext>
            </a:extLst>
          </p:cNvPr>
          <p:cNvSpPr txBox="1">
            <a:spLocks noChangeArrowheads="1"/>
          </p:cNvSpPr>
          <p:nvPr/>
        </p:nvSpPr>
        <p:spPr bwMode="auto">
          <a:xfrm>
            <a:off x="4000500" y="3286125"/>
            <a:ext cx="41433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5" name="11 Rectángulo">
            <a:extLst>
              <a:ext uri="{FF2B5EF4-FFF2-40B4-BE49-F238E27FC236}">
                <a16:creationId xmlns:a16="http://schemas.microsoft.com/office/drawing/2014/main" id="{EAC90DB0-8F09-4901-B767-8C8EFC278E9F}"/>
              </a:ext>
            </a:extLst>
          </p:cNvPr>
          <p:cNvSpPr>
            <a:spLocks noChangeArrowheads="1"/>
          </p:cNvSpPr>
          <p:nvPr/>
        </p:nvSpPr>
        <p:spPr bwMode="auto">
          <a:xfrm>
            <a:off x="571472" y="2286000"/>
            <a:ext cx="814393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endParaRPr lang="es-ES" altLang="en-US" sz="3600" b="1" dirty="0" smtClean="0">
              <a:latin typeface="Arial" panose="020B0604020202020204" pitchFamily="34" charset="0"/>
              <a:ea typeface="Calibri" panose="020F0502020204030204" pitchFamily="34" charset="0"/>
              <a:cs typeface="Times New Roman" panose="02020603050405020304" pitchFamily="18" charset="0"/>
            </a:endParaRPr>
          </a:p>
          <a:p>
            <a:pPr algn="just"/>
            <a:endParaRPr lang="es-ES" altLang="en-US" sz="3600" b="1" dirty="0">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6" name="5 Tabla"/>
          <p:cNvGraphicFramePr>
            <a:graphicFrameLocks noGrp="1"/>
          </p:cNvGraphicFramePr>
          <p:nvPr/>
        </p:nvGraphicFramePr>
        <p:xfrm>
          <a:off x="428596" y="1214422"/>
          <a:ext cx="8286808" cy="5295530"/>
        </p:xfrm>
        <a:graphic>
          <a:graphicData uri="http://schemas.openxmlformats.org/drawingml/2006/table">
            <a:tbl>
              <a:tblPr/>
              <a:tblGrid>
                <a:gridCol w="1353271">
                  <a:extLst>
                    <a:ext uri="{9D8B030D-6E8A-4147-A177-3AD203B41FA5}">
                      <a16:colId xmlns:a16="http://schemas.microsoft.com/office/drawing/2014/main" val="20000"/>
                    </a:ext>
                  </a:extLst>
                </a:gridCol>
                <a:gridCol w="1089203">
                  <a:extLst>
                    <a:ext uri="{9D8B030D-6E8A-4147-A177-3AD203B41FA5}">
                      <a16:colId xmlns:a16="http://schemas.microsoft.com/office/drawing/2014/main" val="20001"/>
                    </a:ext>
                  </a:extLst>
                </a:gridCol>
                <a:gridCol w="1089203">
                  <a:extLst>
                    <a:ext uri="{9D8B030D-6E8A-4147-A177-3AD203B41FA5}">
                      <a16:colId xmlns:a16="http://schemas.microsoft.com/office/drawing/2014/main" val="20002"/>
                    </a:ext>
                  </a:extLst>
                </a:gridCol>
                <a:gridCol w="963185">
                  <a:extLst>
                    <a:ext uri="{9D8B030D-6E8A-4147-A177-3AD203B41FA5}">
                      <a16:colId xmlns:a16="http://schemas.microsoft.com/office/drawing/2014/main" val="20003"/>
                    </a:ext>
                  </a:extLst>
                </a:gridCol>
                <a:gridCol w="897326">
                  <a:extLst>
                    <a:ext uri="{9D8B030D-6E8A-4147-A177-3AD203B41FA5}">
                      <a16:colId xmlns:a16="http://schemas.microsoft.com/office/drawing/2014/main" val="20004"/>
                    </a:ext>
                  </a:extLst>
                </a:gridCol>
                <a:gridCol w="808037">
                  <a:extLst>
                    <a:ext uri="{9D8B030D-6E8A-4147-A177-3AD203B41FA5}">
                      <a16:colId xmlns:a16="http://schemas.microsoft.com/office/drawing/2014/main" val="20005"/>
                    </a:ext>
                  </a:extLst>
                </a:gridCol>
                <a:gridCol w="1068305">
                  <a:extLst>
                    <a:ext uri="{9D8B030D-6E8A-4147-A177-3AD203B41FA5}">
                      <a16:colId xmlns:a16="http://schemas.microsoft.com/office/drawing/2014/main" val="20006"/>
                    </a:ext>
                  </a:extLst>
                </a:gridCol>
                <a:gridCol w="1018278">
                  <a:extLst>
                    <a:ext uri="{9D8B030D-6E8A-4147-A177-3AD203B41FA5}">
                      <a16:colId xmlns:a16="http://schemas.microsoft.com/office/drawing/2014/main" val="20007"/>
                    </a:ext>
                  </a:extLst>
                </a:gridCol>
              </a:tblGrid>
              <a:tr h="353793">
                <a:tc>
                  <a:txBody>
                    <a:bodyPr/>
                    <a:lstStyle/>
                    <a:p>
                      <a:pPr algn="ctr">
                        <a:lnSpc>
                          <a:spcPct val="115000"/>
                        </a:lnSpc>
                        <a:spcAft>
                          <a:spcPts val="0"/>
                        </a:spcAft>
                      </a:pPr>
                      <a:r>
                        <a:rPr lang="es-ES" sz="1400" dirty="0">
                          <a:solidFill>
                            <a:srgbClr val="000000"/>
                          </a:solidFill>
                          <a:latin typeface="Arial"/>
                          <a:ea typeface="Times New Roman"/>
                          <a:cs typeface="Times New Roman"/>
                        </a:rPr>
                        <a:t>Cultivos</a:t>
                      </a:r>
                      <a:endParaRPr lang="es-ES" sz="1400" dirty="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dirty="0" err="1">
                          <a:solidFill>
                            <a:srgbClr val="000000"/>
                          </a:solidFill>
                          <a:latin typeface="Arial"/>
                          <a:ea typeface="Times New Roman"/>
                          <a:cs typeface="Times New Roman"/>
                        </a:rPr>
                        <a:t>Lbr</a:t>
                      </a:r>
                      <a:r>
                        <a:rPr lang="es-ES" sz="1400" dirty="0">
                          <a:solidFill>
                            <a:srgbClr val="000000"/>
                          </a:solidFill>
                          <a:latin typeface="Arial"/>
                          <a:ea typeface="Times New Roman"/>
                          <a:cs typeface="Times New Roman"/>
                        </a:rPr>
                        <a:t>/ habitantes</a:t>
                      </a:r>
                      <a:endParaRPr lang="es-ES" sz="1400" dirty="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dirty="0">
                          <a:solidFill>
                            <a:srgbClr val="000000"/>
                          </a:solidFill>
                          <a:latin typeface="Arial"/>
                          <a:ea typeface="Times New Roman"/>
                          <a:cs typeface="Times New Roman"/>
                        </a:rPr>
                        <a:t>Rendimiento por  ha</a:t>
                      </a:r>
                      <a:endParaRPr lang="es-ES" sz="1400" dirty="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dirty="0">
                          <a:solidFill>
                            <a:srgbClr val="000000"/>
                          </a:solidFill>
                          <a:latin typeface="Arial"/>
                          <a:ea typeface="Times New Roman"/>
                          <a:cs typeface="Times New Roman"/>
                        </a:rPr>
                        <a:t>Ha por meses</a:t>
                      </a:r>
                      <a:endParaRPr lang="es-ES" sz="1400" dirty="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dirty="0">
                          <a:solidFill>
                            <a:srgbClr val="000000"/>
                          </a:solidFill>
                          <a:latin typeface="Arial"/>
                          <a:ea typeface="Times New Roman"/>
                          <a:cs typeface="Times New Roman"/>
                        </a:rPr>
                        <a:t>Toneladas Mes</a:t>
                      </a:r>
                      <a:endParaRPr lang="es-ES" sz="1400" dirty="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dirty="0">
                          <a:solidFill>
                            <a:srgbClr val="000000"/>
                          </a:solidFill>
                          <a:latin typeface="Arial"/>
                          <a:ea typeface="Times New Roman"/>
                          <a:cs typeface="Times New Roman"/>
                        </a:rPr>
                        <a:t>Ha por año</a:t>
                      </a:r>
                      <a:endParaRPr lang="es-ES" sz="1400" dirty="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dirty="0">
                          <a:solidFill>
                            <a:srgbClr val="000000"/>
                          </a:solidFill>
                          <a:latin typeface="Arial"/>
                          <a:ea typeface="Times New Roman"/>
                          <a:cs typeface="Times New Roman"/>
                        </a:rPr>
                        <a:t>Toneladas al Año</a:t>
                      </a:r>
                      <a:endParaRPr lang="es-ES" sz="1400" dirty="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dirty="0" err="1">
                          <a:solidFill>
                            <a:srgbClr val="000000"/>
                          </a:solidFill>
                          <a:latin typeface="Arial"/>
                          <a:ea typeface="Times New Roman"/>
                          <a:cs typeface="Times New Roman"/>
                        </a:rPr>
                        <a:t>Exis</a:t>
                      </a:r>
                      <a:r>
                        <a:rPr lang="es-ES" sz="1400" dirty="0">
                          <a:solidFill>
                            <a:srgbClr val="000000"/>
                          </a:solidFill>
                          <a:latin typeface="Arial"/>
                          <a:ea typeface="Times New Roman"/>
                          <a:cs typeface="Times New Roman"/>
                        </a:rPr>
                        <a:t> ha por cultivos</a:t>
                      </a:r>
                      <a:endParaRPr lang="es-ES" sz="1400" dirty="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76897">
                <a:tc>
                  <a:txBody>
                    <a:bodyPr/>
                    <a:lstStyle/>
                    <a:p>
                      <a:pPr>
                        <a:lnSpc>
                          <a:spcPct val="115000"/>
                        </a:lnSpc>
                        <a:spcAft>
                          <a:spcPts val="0"/>
                        </a:spcAft>
                      </a:pPr>
                      <a:r>
                        <a:rPr lang="es-ES" sz="1400">
                          <a:solidFill>
                            <a:srgbClr val="000000"/>
                          </a:solidFill>
                          <a:latin typeface="Arial"/>
                          <a:ea typeface="Times New Roman"/>
                          <a:cs typeface="Times New Roman"/>
                        </a:rPr>
                        <a:t>Plátano</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8</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7</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22,08</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154,58</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265,00</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1855,00</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dirty="0">
                          <a:solidFill>
                            <a:srgbClr val="000000"/>
                          </a:solidFill>
                          <a:latin typeface="Arial"/>
                          <a:ea typeface="Times New Roman"/>
                          <a:cs typeface="Times New Roman"/>
                        </a:rPr>
                        <a:t>869.4</a:t>
                      </a:r>
                      <a:endParaRPr lang="es-ES" sz="1400" dirty="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76897">
                <a:tc>
                  <a:txBody>
                    <a:bodyPr/>
                    <a:lstStyle/>
                    <a:p>
                      <a:pPr>
                        <a:lnSpc>
                          <a:spcPct val="115000"/>
                        </a:lnSpc>
                        <a:spcAft>
                          <a:spcPts val="0"/>
                        </a:spcAft>
                      </a:pPr>
                      <a:r>
                        <a:rPr lang="es-ES" sz="1400">
                          <a:solidFill>
                            <a:srgbClr val="000000"/>
                          </a:solidFill>
                          <a:latin typeface="Arial"/>
                          <a:ea typeface="Times New Roman"/>
                          <a:cs typeface="Times New Roman"/>
                        </a:rPr>
                        <a:t>Yuca </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5</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8</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12,08</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96,61</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144,92</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1159,37</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dirty="0">
                          <a:solidFill>
                            <a:srgbClr val="000000"/>
                          </a:solidFill>
                          <a:latin typeface="Arial"/>
                          <a:ea typeface="Times New Roman"/>
                          <a:cs typeface="Times New Roman"/>
                        </a:rPr>
                        <a:t>576.9</a:t>
                      </a:r>
                      <a:endParaRPr lang="es-ES" sz="1400" dirty="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76897">
                <a:tc>
                  <a:txBody>
                    <a:bodyPr/>
                    <a:lstStyle/>
                    <a:p>
                      <a:pPr>
                        <a:lnSpc>
                          <a:spcPct val="115000"/>
                        </a:lnSpc>
                        <a:spcAft>
                          <a:spcPts val="0"/>
                        </a:spcAft>
                      </a:pPr>
                      <a:r>
                        <a:rPr lang="es-ES" sz="1400">
                          <a:solidFill>
                            <a:srgbClr val="000000"/>
                          </a:solidFill>
                          <a:latin typeface="Arial"/>
                          <a:ea typeface="Times New Roman"/>
                          <a:cs typeface="Times New Roman"/>
                        </a:rPr>
                        <a:t>Boniato </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2</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4</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9,66</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38,65</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115,94</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463,75</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dirty="0">
                          <a:solidFill>
                            <a:srgbClr val="000000"/>
                          </a:solidFill>
                          <a:latin typeface="Arial"/>
                          <a:ea typeface="Times New Roman"/>
                          <a:cs typeface="Times New Roman"/>
                        </a:rPr>
                        <a:t>65.8</a:t>
                      </a:r>
                      <a:endParaRPr lang="es-ES" sz="1400" dirty="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76897">
                <a:tc>
                  <a:txBody>
                    <a:bodyPr/>
                    <a:lstStyle/>
                    <a:p>
                      <a:pPr>
                        <a:lnSpc>
                          <a:spcPct val="115000"/>
                        </a:lnSpc>
                        <a:spcAft>
                          <a:spcPts val="0"/>
                        </a:spcAft>
                      </a:pPr>
                      <a:r>
                        <a:rPr lang="es-ES" sz="1400" b="1">
                          <a:solidFill>
                            <a:srgbClr val="000000"/>
                          </a:solidFill>
                          <a:latin typeface="Arial"/>
                          <a:ea typeface="Times New Roman"/>
                          <a:cs typeface="Times New Roman"/>
                        </a:rPr>
                        <a:t>Total Viandas</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b="1">
                          <a:solidFill>
                            <a:srgbClr val="000000"/>
                          </a:solidFill>
                          <a:latin typeface="Arial"/>
                          <a:ea typeface="Times New Roman"/>
                          <a:cs typeface="Times New Roman"/>
                        </a:rPr>
                        <a:t>15</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b="1">
                          <a:solidFill>
                            <a:srgbClr val="000000"/>
                          </a:solidFill>
                          <a:latin typeface="Arial"/>
                          <a:ea typeface="Times New Roman"/>
                          <a:cs typeface="Times New Roman"/>
                        </a:rPr>
                        <a:t>-</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b="1">
                          <a:solidFill>
                            <a:srgbClr val="000000"/>
                          </a:solidFill>
                          <a:latin typeface="Arial"/>
                          <a:ea typeface="Times New Roman"/>
                          <a:cs typeface="Times New Roman"/>
                        </a:rPr>
                        <a:t>43,82</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b="1">
                          <a:solidFill>
                            <a:srgbClr val="000000"/>
                          </a:solidFill>
                          <a:latin typeface="Arial"/>
                          <a:ea typeface="Times New Roman"/>
                          <a:cs typeface="Times New Roman"/>
                        </a:rPr>
                        <a:t>289,84</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b="1">
                          <a:solidFill>
                            <a:srgbClr val="000000"/>
                          </a:solidFill>
                          <a:latin typeface="Arial"/>
                          <a:ea typeface="Times New Roman"/>
                          <a:cs typeface="Times New Roman"/>
                        </a:rPr>
                        <a:t>525,86</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b="1">
                          <a:solidFill>
                            <a:srgbClr val="000000"/>
                          </a:solidFill>
                          <a:latin typeface="Arial"/>
                          <a:ea typeface="Times New Roman"/>
                          <a:cs typeface="Times New Roman"/>
                        </a:rPr>
                        <a:t>3478,12</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b="1" dirty="0">
                          <a:solidFill>
                            <a:srgbClr val="000000"/>
                          </a:solidFill>
                          <a:latin typeface="Arial"/>
                          <a:ea typeface="Times New Roman"/>
                          <a:cs typeface="Times New Roman"/>
                        </a:rPr>
                        <a:t>512.1</a:t>
                      </a:r>
                      <a:endParaRPr lang="es-ES" sz="1400" dirty="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76897">
                <a:tc>
                  <a:txBody>
                    <a:bodyPr/>
                    <a:lstStyle/>
                    <a:p>
                      <a:pPr>
                        <a:lnSpc>
                          <a:spcPct val="115000"/>
                        </a:lnSpc>
                        <a:spcAft>
                          <a:spcPts val="0"/>
                        </a:spcAft>
                      </a:pPr>
                      <a:r>
                        <a:rPr lang="es-ES" sz="1400">
                          <a:solidFill>
                            <a:srgbClr val="000000"/>
                          </a:solidFill>
                          <a:latin typeface="Arial"/>
                          <a:ea typeface="Times New Roman"/>
                          <a:cs typeface="Times New Roman"/>
                        </a:rPr>
                        <a:t>Calabaza </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2</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4</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9,66</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38,65</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115,94</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463,75</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dirty="0">
                          <a:solidFill>
                            <a:srgbClr val="000000"/>
                          </a:solidFill>
                          <a:latin typeface="Arial"/>
                          <a:ea typeface="Times New Roman"/>
                          <a:cs typeface="Times New Roman"/>
                        </a:rPr>
                        <a:t>261.7</a:t>
                      </a:r>
                      <a:endParaRPr lang="es-ES" sz="1400" dirty="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76897">
                <a:tc>
                  <a:txBody>
                    <a:bodyPr/>
                    <a:lstStyle/>
                    <a:p>
                      <a:pPr>
                        <a:lnSpc>
                          <a:spcPct val="115000"/>
                        </a:lnSpc>
                        <a:spcAft>
                          <a:spcPts val="0"/>
                        </a:spcAft>
                      </a:pPr>
                      <a:r>
                        <a:rPr lang="es-ES" sz="1400">
                          <a:solidFill>
                            <a:srgbClr val="000000"/>
                          </a:solidFill>
                          <a:latin typeface="Arial"/>
                          <a:ea typeface="Times New Roman"/>
                          <a:cs typeface="Times New Roman"/>
                        </a:rPr>
                        <a:t>Pepino</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2</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6</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6,44</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38,65</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77,29</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463,75</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dirty="0">
                          <a:solidFill>
                            <a:srgbClr val="000000"/>
                          </a:solidFill>
                          <a:latin typeface="Arial"/>
                          <a:ea typeface="Times New Roman"/>
                          <a:cs typeface="Times New Roman"/>
                        </a:rPr>
                        <a:t>68.6</a:t>
                      </a:r>
                      <a:endParaRPr lang="es-ES" sz="1400" dirty="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76897">
                <a:tc>
                  <a:txBody>
                    <a:bodyPr/>
                    <a:lstStyle/>
                    <a:p>
                      <a:pPr>
                        <a:lnSpc>
                          <a:spcPct val="115000"/>
                        </a:lnSpc>
                        <a:spcAft>
                          <a:spcPts val="0"/>
                        </a:spcAft>
                      </a:pPr>
                      <a:r>
                        <a:rPr lang="es-ES" sz="1400">
                          <a:solidFill>
                            <a:srgbClr val="000000"/>
                          </a:solidFill>
                          <a:latin typeface="Arial"/>
                          <a:ea typeface="Times New Roman"/>
                          <a:cs typeface="Times New Roman"/>
                        </a:rPr>
                        <a:t>Tomate</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2</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12</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3,22</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38,65</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38,65</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463,75</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dirty="0">
                          <a:solidFill>
                            <a:srgbClr val="000000"/>
                          </a:solidFill>
                          <a:latin typeface="Arial"/>
                          <a:ea typeface="Times New Roman"/>
                          <a:cs typeface="Times New Roman"/>
                        </a:rPr>
                        <a:t>189.0</a:t>
                      </a:r>
                      <a:endParaRPr lang="es-ES" sz="1400" dirty="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76897">
                <a:tc>
                  <a:txBody>
                    <a:bodyPr/>
                    <a:lstStyle/>
                    <a:p>
                      <a:pPr>
                        <a:lnSpc>
                          <a:spcPct val="115000"/>
                        </a:lnSpc>
                        <a:spcAft>
                          <a:spcPts val="0"/>
                        </a:spcAft>
                      </a:pPr>
                      <a:r>
                        <a:rPr lang="es-ES" sz="1400">
                          <a:solidFill>
                            <a:srgbClr val="000000"/>
                          </a:solidFill>
                          <a:latin typeface="Arial"/>
                          <a:ea typeface="Times New Roman"/>
                          <a:cs typeface="Times New Roman"/>
                        </a:rPr>
                        <a:t>Lechuga</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0,5</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10</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0,97</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9,66</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11,59</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115,94</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dirty="0">
                          <a:solidFill>
                            <a:srgbClr val="000000"/>
                          </a:solidFill>
                          <a:latin typeface="Arial"/>
                          <a:ea typeface="Times New Roman"/>
                          <a:cs typeface="Times New Roman"/>
                        </a:rPr>
                        <a:t>0.3</a:t>
                      </a:r>
                      <a:endParaRPr lang="es-ES" sz="1400" dirty="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76897">
                <a:tc>
                  <a:txBody>
                    <a:bodyPr/>
                    <a:lstStyle/>
                    <a:p>
                      <a:pPr>
                        <a:lnSpc>
                          <a:spcPct val="115000"/>
                        </a:lnSpc>
                        <a:spcAft>
                          <a:spcPts val="0"/>
                        </a:spcAft>
                      </a:pPr>
                      <a:r>
                        <a:rPr lang="es-ES" sz="1400">
                          <a:solidFill>
                            <a:srgbClr val="000000"/>
                          </a:solidFill>
                          <a:latin typeface="Arial"/>
                          <a:ea typeface="Times New Roman"/>
                          <a:cs typeface="Times New Roman"/>
                        </a:rPr>
                        <a:t>Col</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1</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20</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0,97</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19,32</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11,59</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231,87</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dirty="0">
                          <a:solidFill>
                            <a:srgbClr val="000000"/>
                          </a:solidFill>
                          <a:latin typeface="Arial"/>
                          <a:ea typeface="Times New Roman"/>
                          <a:cs typeface="Times New Roman"/>
                        </a:rPr>
                        <a:t>6.3</a:t>
                      </a:r>
                      <a:endParaRPr lang="es-ES" sz="1400" dirty="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76897">
                <a:tc>
                  <a:txBody>
                    <a:bodyPr/>
                    <a:lstStyle/>
                    <a:p>
                      <a:pPr>
                        <a:lnSpc>
                          <a:spcPct val="115000"/>
                        </a:lnSpc>
                        <a:spcAft>
                          <a:spcPts val="0"/>
                        </a:spcAft>
                      </a:pPr>
                      <a:r>
                        <a:rPr lang="es-ES" sz="1400">
                          <a:solidFill>
                            <a:srgbClr val="000000"/>
                          </a:solidFill>
                          <a:latin typeface="Arial"/>
                          <a:ea typeface="Times New Roman"/>
                          <a:cs typeface="Times New Roman"/>
                        </a:rPr>
                        <a:t>Remolacha</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1</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15</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1,29</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19,32</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15,46</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231,87</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dirty="0">
                          <a:solidFill>
                            <a:srgbClr val="000000"/>
                          </a:solidFill>
                          <a:latin typeface="Arial"/>
                          <a:ea typeface="Times New Roman"/>
                          <a:cs typeface="Times New Roman"/>
                        </a:rPr>
                        <a:t>0.0</a:t>
                      </a:r>
                      <a:endParaRPr lang="es-ES" sz="1400" dirty="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76897">
                <a:tc>
                  <a:txBody>
                    <a:bodyPr/>
                    <a:lstStyle/>
                    <a:p>
                      <a:pPr>
                        <a:lnSpc>
                          <a:spcPct val="115000"/>
                        </a:lnSpc>
                        <a:spcAft>
                          <a:spcPts val="0"/>
                        </a:spcAft>
                      </a:pPr>
                      <a:r>
                        <a:rPr lang="es-ES" sz="1400">
                          <a:solidFill>
                            <a:srgbClr val="000000"/>
                          </a:solidFill>
                          <a:latin typeface="Arial"/>
                          <a:ea typeface="Times New Roman"/>
                          <a:cs typeface="Times New Roman"/>
                        </a:rPr>
                        <a:t>Cebolla </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1</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15</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1,29</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19,32</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15,46</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231,87</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dirty="0">
                          <a:solidFill>
                            <a:srgbClr val="000000"/>
                          </a:solidFill>
                          <a:latin typeface="Arial"/>
                          <a:ea typeface="Times New Roman"/>
                          <a:cs typeface="Times New Roman"/>
                        </a:rPr>
                        <a:t>41.0</a:t>
                      </a:r>
                      <a:endParaRPr lang="es-ES" sz="1400" dirty="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176897">
                <a:tc>
                  <a:txBody>
                    <a:bodyPr/>
                    <a:lstStyle/>
                    <a:p>
                      <a:pPr>
                        <a:lnSpc>
                          <a:spcPct val="115000"/>
                        </a:lnSpc>
                        <a:spcAft>
                          <a:spcPts val="0"/>
                        </a:spcAft>
                      </a:pPr>
                      <a:r>
                        <a:rPr lang="es-ES" sz="1400">
                          <a:solidFill>
                            <a:srgbClr val="000000"/>
                          </a:solidFill>
                          <a:latin typeface="Arial"/>
                          <a:ea typeface="Times New Roman"/>
                          <a:cs typeface="Times New Roman"/>
                        </a:rPr>
                        <a:t>Pimiento</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0,5</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12</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0,81</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9,66</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9,66</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115,94</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dirty="0">
                          <a:solidFill>
                            <a:srgbClr val="000000"/>
                          </a:solidFill>
                          <a:latin typeface="Arial"/>
                          <a:ea typeface="Times New Roman"/>
                          <a:cs typeface="Times New Roman"/>
                        </a:rPr>
                        <a:t>15.0</a:t>
                      </a:r>
                      <a:endParaRPr lang="es-ES" sz="1400" dirty="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176897">
                <a:tc>
                  <a:txBody>
                    <a:bodyPr/>
                    <a:lstStyle/>
                    <a:p>
                      <a:pPr>
                        <a:lnSpc>
                          <a:spcPct val="115000"/>
                        </a:lnSpc>
                        <a:spcAft>
                          <a:spcPts val="0"/>
                        </a:spcAft>
                      </a:pPr>
                      <a:r>
                        <a:rPr lang="es-ES" sz="1400" b="1" dirty="0" smtClean="0">
                          <a:solidFill>
                            <a:srgbClr val="000000"/>
                          </a:solidFill>
                          <a:latin typeface="Arial"/>
                          <a:ea typeface="Times New Roman"/>
                          <a:cs typeface="Times New Roman"/>
                        </a:rPr>
                        <a:t>T</a:t>
                      </a:r>
                      <a:r>
                        <a:rPr lang="es-ES" sz="1400" b="1" baseline="0" dirty="0" smtClean="0">
                          <a:solidFill>
                            <a:srgbClr val="000000"/>
                          </a:solidFill>
                          <a:latin typeface="Arial"/>
                          <a:ea typeface="Times New Roman"/>
                          <a:cs typeface="Times New Roman"/>
                        </a:rPr>
                        <a:t> </a:t>
                      </a:r>
                      <a:r>
                        <a:rPr lang="es-ES" sz="1400" b="1" dirty="0" smtClean="0">
                          <a:solidFill>
                            <a:srgbClr val="000000"/>
                          </a:solidFill>
                          <a:latin typeface="Arial"/>
                          <a:ea typeface="Times New Roman"/>
                          <a:cs typeface="Times New Roman"/>
                        </a:rPr>
                        <a:t>Hortalizas</a:t>
                      </a:r>
                      <a:endParaRPr lang="es-ES" sz="1400" dirty="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b="1">
                          <a:solidFill>
                            <a:srgbClr val="000000"/>
                          </a:solidFill>
                          <a:latin typeface="Arial"/>
                          <a:ea typeface="Times New Roman"/>
                          <a:cs typeface="Times New Roman"/>
                        </a:rPr>
                        <a:t>10</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b="1">
                          <a:solidFill>
                            <a:srgbClr val="000000"/>
                          </a:solidFill>
                          <a:latin typeface="Arial"/>
                          <a:ea typeface="Times New Roman"/>
                          <a:cs typeface="Times New Roman"/>
                        </a:rPr>
                        <a:t>-</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b="1">
                          <a:solidFill>
                            <a:srgbClr val="000000"/>
                          </a:solidFill>
                          <a:latin typeface="Arial"/>
                          <a:ea typeface="Times New Roman"/>
                          <a:cs typeface="Times New Roman"/>
                        </a:rPr>
                        <a:t>24,64</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b="1">
                          <a:solidFill>
                            <a:srgbClr val="000000"/>
                          </a:solidFill>
                          <a:latin typeface="Arial"/>
                          <a:ea typeface="Times New Roman"/>
                          <a:cs typeface="Times New Roman"/>
                        </a:rPr>
                        <a:t>193,23</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b="1">
                          <a:solidFill>
                            <a:srgbClr val="000000"/>
                          </a:solidFill>
                          <a:latin typeface="Arial"/>
                          <a:ea typeface="Times New Roman"/>
                          <a:cs typeface="Times New Roman"/>
                        </a:rPr>
                        <a:t>295,64</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b="1">
                          <a:solidFill>
                            <a:srgbClr val="000000"/>
                          </a:solidFill>
                          <a:latin typeface="Arial"/>
                          <a:ea typeface="Times New Roman"/>
                          <a:cs typeface="Times New Roman"/>
                        </a:rPr>
                        <a:t>2318,75</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b="1" dirty="0">
                          <a:solidFill>
                            <a:srgbClr val="000000"/>
                          </a:solidFill>
                          <a:latin typeface="Arial"/>
                          <a:ea typeface="Times New Roman"/>
                          <a:cs typeface="Times New Roman"/>
                        </a:rPr>
                        <a:t>581.9</a:t>
                      </a:r>
                      <a:endParaRPr lang="es-ES" sz="1400" dirty="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176897">
                <a:tc>
                  <a:txBody>
                    <a:bodyPr/>
                    <a:lstStyle/>
                    <a:p>
                      <a:pPr>
                        <a:lnSpc>
                          <a:spcPct val="115000"/>
                        </a:lnSpc>
                        <a:spcAft>
                          <a:spcPts val="0"/>
                        </a:spcAft>
                      </a:pPr>
                      <a:r>
                        <a:rPr lang="es-ES" sz="1400">
                          <a:solidFill>
                            <a:srgbClr val="000000"/>
                          </a:solidFill>
                          <a:latin typeface="Arial"/>
                          <a:ea typeface="Times New Roman"/>
                          <a:cs typeface="Times New Roman"/>
                        </a:rPr>
                        <a:t>Maíz</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1,5</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5</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5,80</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28,98</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69,56</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347,81</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dirty="0">
                          <a:solidFill>
                            <a:srgbClr val="000000"/>
                          </a:solidFill>
                          <a:latin typeface="Arial"/>
                          <a:ea typeface="Times New Roman"/>
                          <a:cs typeface="Times New Roman"/>
                        </a:rPr>
                        <a:t>267.2</a:t>
                      </a:r>
                      <a:endParaRPr lang="es-ES" sz="1400" dirty="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176897">
                <a:tc>
                  <a:txBody>
                    <a:bodyPr/>
                    <a:lstStyle/>
                    <a:p>
                      <a:pPr>
                        <a:lnSpc>
                          <a:spcPct val="115000"/>
                        </a:lnSpc>
                        <a:spcAft>
                          <a:spcPts val="0"/>
                        </a:spcAft>
                      </a:pPr>
                      <a:r>
                        <a:rPr lang="es-ES" sz="1400">
                          <a:solidFill>
                            <a:srgbClr val="000000"/>
                          </a:solidFill>
                          <a:latin typeface="Arial"/>
                          <a:ea typeface="Times New Roman"/>
                          <a:cs typeface="Times New Roman"/>
                        </a:rPr>
                        <a:t>Frijol</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0,5</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0,5</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19,32</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9,66</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231,87</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115,94</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dirty="0">
                          <a:solidFill>
                            <a:srgbClr val="000000"/>
                          </a:solidFill>
                          <a:latin typeface="Arial"/>
                          <a:ea typeface="Times New Roman"/>
                          <a:cs typeface="Times New Roman"/>
                        </a:rPr>
                        <a:t>92.0</a:t>
                      </a:r>
                      <a:endParaRPr lang="es-ES" sz="1400" dirty="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176897">
                <a:tc>
                  <a:txBody>
                    <a:bodyPr/>
                    <a:lstStyle/>
                    <a:p>
                      <a:pPr>
                        <a:lnSpc>
                          <a:spcPct val="115000"/>
                        </a:lnSpc>
                        <a:spcAft>
                          <a:spcPts val="0"/>
                        </a:spcAft>
                      </a:pPr>
                      <a:r>
                        <a:rPr lang="es-ES" sz="1400" b="1">
                          <a:solidFill>
                            <a:srgbClr val="000000"/>
                          </a:solidFill>
                          <a:latin typeface="Arial"/>
                          <a:ea typeface="Times New Roman"/>
                          <a:cs typeface="Times New Roman"/>
                        </a:rPr>
                        <a:t>Total Granos </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b="1">
                          <a:solidFill>
                            <a:srgbClr val="000000"/>
                          </a:solidFill>
                          <a:latin typeface="Arial"/>
                          <a:ea typeface="Times New Roman"/>
                          <a:cs typeface="Times New Roman"/>
                        </a:rPr>
                        <a:t>2</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b="1">
                          <a:solidFill>
                            <a:srgbClr val="000000"/>
                          </a:solidFill>
                          <a:latin typeface="Arial"/>
                          <a:ea typeface="Times New Roman"/>
                          <a:cs typeface="Times New Roman"/>
                        </a:rPr>
                        <a:t>-</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b="1">
                          <a:solidFill>
                            <a:srgbClr val="000000"/>
                          </a:solidFill>
                          <a:latin typeface="Arial"/>
                          <a:ea typeface="Times New Roman"/>
                          <a:cs typeface="Times New Roman"/>
                        </a:rPr>
                        <a:t>25,12</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b="1">
                          <a:solidFill>
                            <a:srgbClr val="000000"/>
                          </a:solidFill>
                          <a:latin typeface="Arial"/>
                          <a:ea typeface="Times New Roman"/>
                          <a:cs typeface="Times New Roman"/>
                        </a:rPr>
                        <a:t>38,65</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b="1">
                          <a:solidFill>
                            <a:srgbClr val="000000"/>
                          </a:solidFill>
                          <a:latin typeface="Arial"/>
                          <a:ea typeface="Times New Roman"/>
                          <a:cs typeface="Times New Roman"/>
                        </a:rPr>
                        <a:t>301,44</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b="1">
                          <a:solidFill>
                            <a:srgbClr val="000000"/>
                          </a:solidFill>
                          <a:latin typeface="Arial"/>
                          <a:ea typeface="Times New Roman"/>
                          <a:cs typeface="Times New Roman"/>
                        </a:rPr>
                        <a:t>463,75</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b="1" dirty="0">
                          <a:solidFill>
                            <a:srgbClr val="000000"/>
                          </a:solidFill>
                          <a:latin typeface="Arial"/>
                          <a:ea typeface="Times New Roman"/>
                          <a:cs typeface="Times New Roman"/>
                        </a:rPr>
                        <a:t>359.2</a:t>
                      </a:r>
                      <a:endParaRPr lang="es-ES" sz="1400" dirty="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176897">
                <a:tc>
                  <a:txBody>
                    <a:bodyPr/>
                    <a:lstStyle/>
                    <a:p>
                      <a:pPr>
                        <a:lnSpc>
                          <a:spcPct val="115000"/>
                        </a:lnSpc>
                        <a:spcAft>
                          <a:spcPts val="0"/>
                        </a:spcAft>
                      </a:pPr>
                      <a:r>
                        <a:rPr lang="es-ES" sz="1400">
                          <a:solidFill>
                            <a:srgbClr val="000000"/>
                          </a:solidFill>
                          <a:latin typeface="Arial"/>
                          <a:ea typeface="Times New Roman"/>
                          <a:cs typeface="Times New Roman"/>
                        </a:rPr>
                        <a:t>Mango </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2</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4</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9,66</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38,65</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115,94</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463,75</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dirty="0">
                          <a:solidFill>
                            <a:srgbClr val="000000"/>
                          </a:solidFill>
                          <a:latin typeface="Arial"/>
                          <a:ea typeface="Times New Roman"/>
                          <a:cs typeface="Times New Roman"/>
                        </a:rPr>
                        <a:t>244.5</a:t>
                      </a:r>
                      <a:endParaRPr lang="es-ES" sz="1400" dirty="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176897">
                <a:tc>
                  <a:txBody>
                    <a:bodyPr/>
                    <a:lstStyle/>
                    <a:p>
                      <a:pPr>
                        <a:lnSpc>
                          <a:spcPct val="115000"/>
                        </a:lnSpc>
                        <a:spcAft>
                          <a:spcPts val="0"/>
                        </a:spcAft>
                      </a:pPr>
                      <a:r>
                        <a:rPr lang="es-ES" sz="1400">
                          <a:solidFill>
                            <a:srgbClr val="000000"/>
                          </a:solidFill>
                          <a:latin typeface="Arial"/>
                          <a:ea typeface="Times New Roman"/>
                          <a:cs typeface="Times New Roman"/>
                        </a:rPr>
                        <a:t>Guayaba </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0,5</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10</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0,97</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9,66</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11,59</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115,94</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dirty="0">
                          <a:solidFill>
                            <a:srgbClr val="000000"/>
                          </a:solidFill>
                          <a:latin typeface="Arial"/>
                          <a:ea typeface="Times New Roman"/>
                          <a:cs typeface="Times New Roman"/>
                        </a:rPr>
                        <a:t>91.9</a:t>
                      </a:r>
                      <a:endParaRPr lang="es-ES" sz="1400" dirty="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176897">
                <a:tc>
                  <a:txBody>
                    <a:bodyPr/>
                    <a:lstStyle/>
                    <a:p>
                      <a:pPr>
                        <a:lnSpc>
                          <a:spcPct val="115000"/>
                        </a:lnSpc>
                        <a:spcAft>
                          <a:spcPts val="0"/>
                        </a:spcAft>
                      </a:pPr>
                      <a:r>
                        <a:rPr lang="es-ES" sz="1400">
                          <a:solidFill>
                            <a:srgbClr val="000000"/>
                          </a:solidFill>
                          <a:latin typeface="Arial"/>
                          <a:ea typeface="Times New Roman"/>
                          <a:cs typeface="Times New Roman"/>
                        </a:rPr>
                        <a:t>Fruta bomba</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0,5</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10</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0,97</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9,66</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11,59</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a:solidFill>
                            <a:srgbClr val="000000"/>
                          </a:solidFill>
                          <a:latin typeface="Arial"/>
                          <a:ea typeface="Times New Roman"/>
                          <a:cs typeface="Times New Roman"/>
                        </a:rPr>
                        <a:t>115,94</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dirty="0">
                          <a:solidFill>
                            <a:srgbClr val="000000"/>
                          </a:solidFill>
                          <a:latin typeface="Arial"/>
                          <a:ea typeface="Times New Roman"/>
                          <a:cs typeface="Times New Roman"/>
                        </a:rPr>
                        <a:t>60.6</a:t>
                      </a:r>
                      <a:endParaRPr lang="es-ES" sz="1400" dirty="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9"/>
                  </a:ext>
                </a:extLst>
              </a:tr>
              <a:tr h="180240">
                <a:tc>
                  <a:txBody>
                    <a:bodyPr/>
                    <a:lstStyle/>
                    <a:p>
                      <a:pPr>
                        <a:lnSpc>
                          <a:spcPct val="115000"/>
                        </a:lnSpc>
                        <a:spcAft>
                          <a:spcPts val="0"/>
                        </a:spcAft>
                      </a:pPr>
                      <a:r>
                        <a:rPr lang="es-ES" sz="1400" b="1">
                          <a:solidFill>
                            <a:srgbClr val="000000"/>
                          </a:solidFill>
                          <a:latin typeface="Arial"/>
                          <a:ea typeface="Times New Roman"/>
                          <a:cs typeface="Times New Roman"/>
                        </a:rPr>
                        <a:t>Total Frutas</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b="1">
                          <a:solidFill>
                            <a:srgbClr val="000000"/>
                          </a:solidFill>
                          <a:latin typeface="Arial"/>
                          <a:ea typeface="Times New Roman"/>
                          <a:cs typeface="Times New Roman"/>
                        </a:rPr>
                        <a:t>3</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b="1">
                          <a:solidFill>
                            <a:srgbClr val="000000"/>
                          </a:solidFill>
                          <a:latin typeface="Arial"/>
                          <a:ea typeface="Times New Roman"/>
                          <a:cs typeface="Times New Roman"/>
                        </a:rPr>
                        <a:t>-</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b="1">
                          <a:solidFill>
                            <a:srgbClr val="000000"/>
                          </a:solidFill>
                          <a:latin typeface="Arial"/>
                          <a:ea typeface="Times New Roman"/>
                          <a:cs typeface="Times New Roman"/>
                        </a:rPr>
                        <a:t>11,59</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b="1">
                          <a:solidFill>
                            <a:srgbClr val="000000"/>
                          </a:solidFill>
                          <a:latin typeface="Arial"/>
                          <a:ea typeface="Times New Roman"/>
                          <a:cs typeface="Times New Roman"/>
                        </a:rPr>
                        <a:t>57,97</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b="1">
                          <a:solidFill>
                            <a:srgbClr val="000000"/>
                          </a:solidFill>
                          <a:latin typeface="Arial"/>
                          <a:ea typeface="Times New Roman"/>
                          <a:cs typeface="Times New Roman"/>
                        </a:rPr>
                        <a:t>139,12</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b="1">
                          <a:solidFill>
                            <a:srgbClr val="000000"/>
                          </a:solidFill>
                          <a:latin typeface="Arial"/>
                          <a:ea typeface="Times New Roman"/>
                          <a:cs typeface="Times New Roman"/>
                        </a:rPr>
                        <a:t>695,62</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b="1" dirty="0">
                          <a:solidFill>
                            <a:srgbClr val="000000"/>
                          </a:solidFill>
                          <a:latin typeface="Arial"/>
                          <a:ea typeface="Times New Roman"/>
                          <a:cs typeface="Times New Roman"/>
                        </a:rPr>
                        <a:t>392.0</a:t>
                      </a:r>
                      <a:endParaRPr lang="es-ES" sz="1400" dirty="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0"/>
                  </a:ext>
                </a:extLst>
              </a:tr>
              <a:tr h="176897">
                <a:tc>
                  <a:txBody>
                    <a:bodyPr/>
                    <a:lstStyle/>
                    <a:p>
                      <a:pPr>
                        <a:lnSpc>
                          <a:spcPct val="115000"/>
                        </a:lnSpc>
                        <a:spcAft>
                          <a:spcPts val="0"/>
                        </a:spcAft>
                      </a:pPr>
                      <a:r>
                        <a:rPr lang="es-ES" sz="1400" b="1">
                          <a:solidFill>
                            <a:srgbClr val="000000"/>
                          </a:solidFill>
                          <a:latin typeface="Arial"/>
                          <a:ea typeface="Times New Roman"/>
                          <a:cs typeface="Times New Roman"/>
                        </a:rPr>
                        <a:t>Total</a:t>
                      </a:r>
                      <a:endParaRPr lang="es-ES" sz="1400">
                        <a:latin typeface="Calibri"/>
                        <a:ea typeface="Calibri"/>
                        <a:cs typeface="Times New Roman"/>
                      </a:endParaRPr>
                    </a:p>
                  </a:txBody>
                  <a:tcPr marL="32609" marR="326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b="1">
                          <a:solidFill>
                            <a:srgbClr val="000000"/>
                          </a:solidFill>
                          <a:latin typeface="Arial"/>
                          <a:ea typeface="Times New Roman"/>
                          <a:cs typeface="Times New Roman"/>
                        </a:rPr>
                        <a:t>30</a:t>
                      </a:r>
                      <a:endParaRPr lang="es-ES" sz="1400">
                        <a:latin typeface="Calibri"/>
                        <a:ea typeface="Calibri"/>
                        <a:cs typeface="Times New Roman"/>
                      </a:endParaRPr>
                    </a:p>
                  </a:txBody>
                  <a:tcPr marL="32609" marR="326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b="1">
                          <a:solidFill>
                            <a:srgbClr val="000000"/>
                          </a:solidFill>
                          <a:latin typeface="Arial"/>
                          <a:ea typeface="Times New Roman"/>
                          <a:cs typeface="Times New Roman"/>
                        </a:rPr>
                        <a:t> </a:t>
                      </a:r>
                      <a:endParaRPr lang="es-ES" sz="1400">
                        <a:latin typeface="Calibri"/>
                        <a:ea typeface="Calibri"/>
                        <a:cs typeface="Times New Roman"/>
                      </a:endParaRPr>
                    </a:p>
                  </a:txBody>
                  <a:tcPr marL="32609" marR="326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b="1">
                          <a:solidFill>
                            <a:srgbClr val="000000"/>
                          </a:solidFill>
                          <a:latin typeface="Arial"/>
                          <a:ea typeface="Times New Roman"/>
                          <a:cs typeface="Times New Roman"/>
                        </a:rPr>
                        <a:t>105,17</a:t>
                      </a:r>
                      <a:endParaRPr lang="es-ES" sz="1400">
                        <a:latin typeface="Calibri"/>
                        <a:ea typeface="Calibri"/>
                        <a:cs typeface="Times New Roman"/>
                      </a:endParaRPr>
                    </a:p>
                  </a:txBody>
                  <a:tcPr marL="32609" marR="326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b="1">
                          <a:solidFill>
                            <a:srgbClr val="000000"/>
                          </a:solidFill>
                          <a:latin typeface="Arial"/>
                          <a:ea typeface="Times New Roman"/>
                          <a:cs typeface="Times New Roman"/>
                        </a:rPr>
                        <a:t>579,69</a:t>
                      </a:r>
                      <a:endParaRPr lang="es-ES" sz="1400">
                        <a:latin typeface="Calibri"/>
                        <a:ea typeface="Calibri"/>
                        <a:cs typeface="Times New Roman"/>
                      </a:endParaRPr>
                    </a:p>
                  </a:txBody>
                  <a:tcPr marL="32609" marR="326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b="1">
                          <a:solidFill>
                            <a:srgbClr val="000000"/>
                          </a:solidFill>
                          <a:latin typeface="Arial"/>
                          <a:ea typeface="Times New Roman"/>
                          <a:cs typeface="Times New Roman"/>
                        </a:rPr>
                        <a:t>1262,06</a:t>
                      </a:r>
                      <a:endParaRPr lang="es-ES" sz="1400">
                        <a:latin typeface="Calibri"/>
                        <a:ea typeface="Calibri"/>
                        <a:cs typeface="Times New Roman"/>
                      </a:endParaRPr>
                    </a:p>
                  </a:txBody>
                  <a:tcPr marL="32609" marR="326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b="1">
                          <a:solidFill>
                            <a:srgbClr val="000000"/>
                          </a:solidFill>
                          <a:latin typeface="Arial"/>
                          <a:ea typeface="Times New Roman"/>
                          <a:cs typeface="Times New Roman"/>
                        </a:rPr>
                        <a:t>6956,25</a:t>
                      </a:r>
                      <a:endParaRPr lang="es-ES" sz="140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400" b="1" dirty="0">
                          <a:solidFill>
                            <a:srgbClr val="000000"/>
                          </a:solidFill>
                          <a:latin typeface="Arial"/>
                          <a:ea typeface="Times New Roman"/>
                          <a:cs typeface="Times New Roman"/>
                        </a:rPr>
                        <a:t>2850.2</a:t>
                      </a:r>
                      <a:endParaRPr lang="es-ES" sz="1400" dirty="0">
                        <a:latin typeface="Calibri"/>
                        <a:ea typeface="Calibri"/>
                        <a:cs typeface="Times New Roman"/>
                      </a:endParaRPr>
                    </a:p>
                  </a:txBody>
                  <a:tcPr marL="32609" marR="3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1"/>
                  </a:ext>
                </a:extLst>
              </a:tr>
            </a:tbl>
          </a:graphicData>
        </a:graphic>
      </p:graphicFrame>
      <p:sp>
        <p:nvSpPr>
          <p:cNvPr id="1025" name="Rectangle 1"/>
          <p:cNvSpPr>
            <a:spLocks noChangeArrowheads="1"/>
          </p:cNvSpPr>
          <p:nvPr/>
        </p:nvSpPr>
        <p:spPr bwMode="auto">
          <a:xfrm>
            <a:off x="2714612" y="0"/>
            <a:ext cx="6429388"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De manda por cultivos y </a:t>
            </a:r>
            <a:r>
              <a:rPr kumimoji="0" lang="es-ES" sz="2000" b="0" i="0" u="none" strike="noStrike" cap="none" normalizeH="0" baseline="0" dirty="0" smtClean="0">
                <a:ln>
                  <a:noFill/>
                </a:ln>
                <a:solidFill>
                  <a:schemeClr val="tx1"/>
                </a:solidFill>
                <a:effectLst/>
                <a:latin typeface="Calibri"/>
                <a:ea typeface="Calibri" pitchFamily="34" charset="0"/>
                <a:cs typeface="Arial" pitchFamily="34" charset="0"/>
              </a:rPr>
              <a:t>á</a:t>
            </a:r>
            <a:r>
              <a:rPr kumimoji="0" lang="es-E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rea a balancear para lograr las 30 libras perc</a:t>
            </a:r>
            <a:r>
              <a:rPr kumimoji="0" lang="es-ES" sz="2000" b="0" i="0" u="none" strike="noStrike" cap="none" normalizeH="0" baseline="0" dirty="0" smtClean="0">
                <a:ln>
                  <a:noFill/>
                </a:ln>
                <a:solidFill>
                  <a:schemeClr val="tx1"/>
                </a:solidFill>
                <a:effectLst/>
                <a:latin typeface="Calibri"/>
                <a:ea typeface="Calibri" pitchFamily="34" charset="0"/>
                <a:cs typeface="Arial" pitchFamily="34" charset="0"/>
              </a:rPr>
              <a:t>á</a:t>
            </a:r>
            <a:r>
              <a:rPr kumimoji="0" lang="es-E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pita para los 42008 habitantes del municipio. </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plit orient="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C:\Documents and Settings\prensa.EIMA\Escritorio\ppt\2.jpg">
            <a:extLst>
              <a:ext uri="{FF2B5EF4-FFF2-40B4-BE49-F238E27FC236}">
                <a16:creationId xmlns:a16="http://schemas.microsoft.com/office/drawing/2014/main" id="{916B8B99-4999-4665-8F8E-E2945B368C6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685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4 CuadroTexto">
            <a:extLst>
              <a:ext uri="{FF2B5EF4-FFF2-40B4-BE49-F238E27FC236}">
                <a16:creationId xmlns:a16="http://schemas.microsoft.com/office/drawing/2014/main" id="{63174437-6CC3-4FAB-9EE9-6E052F39E8A0}"/>
              </a:ext>
            </a:extLst>
          </p:cNvPr>
          <p:cNvSpPr txBox="1">
            <a:spLocks noChangeArrowheads="1"/>
          </p:cNvSpPr>
          <p:nvPr/>
        </p:nvSpPr>
        <p:spPr bwMode="auto">
          <a:xfrm>
            <a:off x="4500563" y="1785938"/>
            <a:ext cx="35004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3" name="5 CuadroTexto">
            <a:extLst>
              <a:ext uri="{FF2B5EF4-FFF2-40B4-BE49-F238E27FC236}">
                <a16:creationId xmlns:a16="http://schemas.microsoft.com/office/drawing/2014/main" id="{F86B9090-6D8C-4F42-8DB0-664834E3B492}"/>
              </a:ext>
            </a:extLst>
          </p:cNvPr>
          <p:cNvSpPr txBox="1">
            <a:spLocks noChangeArrowheads="1"/>
          </p:cNvSpPr>
          <p:nvPr/>
        </p:nvSpPr>
        <p:spPr bwMode="auto">
          <a:xfrm>
            <a:off x="4000500" y="3286125"/>
            <a:ext cx="41433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5" name="11 Rectángulo">
            <a:extLst>
              <a:ext uri="{FF2B5EF4-FFF2-40B4-BE49-F238E27FC236}">
                <a16:creationId xmlns:a16="http://schemas.microsoft.com/office/drawing/2014/main" id="{EAC90DB0-8F09-4901-B767-8C8EFC278E9F}"/>
              </a:ext>
            </a:extLst>
          </p:cNvPr>
          <p:cNvSpPr>
            <a:spLocks noChangeArrowheads="1"/>
          </p:cNvSpPr>
          <p:nvPr/>
        </p:nvSpPr>
        <p:spPr bwMode="auto">
          <a:xfrm>
            <a:off x="571472" y="2286000"/>
            <a:ext cx="814393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endParaRPr lang="es-ES" altLang="en-US" sz="3600" b="1" dirty="0" smtClean="0">
              <a:latin typeface="Arial" panose="020B0604020202020204" pitchFamily="34" charset="0"/>
              <a:ea typeface="Calibri" panose="020F0502020204030204" pitchFamily="34" charset="0"/>
              <a:cs typeface="Times New Roman" panose="02020603050405020304" pitchFamily="18" charset="0"/>
            </a:endParaRPr>
          </a:p>
          <a:p>
            <a:pPr algn="just"/>
            <a:endParaRPr lang="es-ES" altLang="en-US" sz="36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29697" name="Rectangle 1"/>
          <p:cNvSpPr>
            <a:spLocks noChangeArrowheads="1"/>
          </p:cNvSpPr>
          <p:nvPr/>
        </p:nvSpPr>
        <p:spPr bwMode="auto">
          <a:xfrm>
            <a:off x="0" y="0"/>
            <a:ext cx="9144000"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tabLst>
                <a:tab pos="3219450" algn="l"/>
              </a:tabLst>
            </a:pPr>
            <a:r>
              <a:rPr kumimoji="0" lang="es-ES" altLang="zh-CN" sz="2000" b="1" i="0" u="none" strike="noStrike" cap="none" normalizeH="0" baseline="0" dirty="0" smtClean="0">
                <a:ln>
                  <a:noFill/>
                </a:ln>
                <a:solidFill>
                  <a:schemeClr val="tx1"/>
                </a:solidFill>
                <a:effectLst/>
                <a:latin typeface="Arial" pitchFamily="34" charset="0"/>
                <a:ea typeface="SimSun" pitchFamily="2" charset="-122"/>
                <a:cs typeface="Arial" pitchFamily="34" charset="0"/>
              </a:rPr>
              <a:t>Selección, desarrollo y fomento de productores individuales.</a:t>
            </a:r>
            <a:endParaRPr kumimoji="0" lang="es-ES" altLang="zh-CN"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219450" algn="l"/>
              </a:tabLst>
            </a:pPr>
            <a:endParaRPr kumimoji="0" lang="en-US" altLang="zh-CN" sz="2000" b="1" i="0" u="none" strike="noStrike" cap="none" normalizeH="0" baseline="0" dirty="0" smtClean="0">
              <a:ln>
                <a:noFill/>
              </a:ln>
              <a:solidFill>
                <a:schemeClr val="tx1"/>
              </a:solidFill>
              <a:effectLst/>
              <a:latin typeface="Arial" pitchFamily="34" charset="0"/>
              <a:ea typeface="SimSun" pitchFamily="2" charset="-122"/>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219450" algn="l"/>
              </a:tabLst>
            </a:pPr>
            <a:endParaRPr kumimoji="0" lang="en-US" altLang="zh-CN" sz="2000" b="1" i="0" u="none" strike="noStrike" cap="none" normalizeH="0" baseline="0" dirty="0" smtClean="0">
              <a:ln>
                <a:noFill/>
              </a:ln>
              <a:solidFill>
                <a:schemeClr val="tx1"/>
              </a:solidFill>
              <a:effectLst/>
              <a:latin typeface="Arial" pitchFamily="34" charset="0"/>
              <a:ea typeface="SimSun" pitchFamily="2" charset="-122"/>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219450" algn="l"/>
              </a:tabLst>
            </a:pPr>
            <a:r>
              <a:rPr kumimoji="0" lang="en-US" altLang="zh-CN" sz="2000" b="1" i="0" u="none" strike="noStrike" cap="none" normalizeH="0" baseline="0" dirty="0" err="1" smtClean="0">
                <a:ln>
                  <a:noFill/>
                </a:ln>
                <a:solidFill>
                  <a:schemeClr val="tx1"/>
                </a:solidFill>
                <a:effectLst/>
                <a:latin typeface="Arial" pitchFamily="34" charset="0"/>
                <a:ea typeface="SimSun" pitchFamily="2" charset="-122"/>
                <a:cs typeface="Arial" pitchFamily="34" charset="0"/>
              </a:rPr>
              <a:t>Acciones</a:t>
            </a:r>
            <a:r>
              <a:rPr kumimoji="0" lang="en-US" altLang="zh-CN" sz="2000" b="1" i="0" u="none" strike="noStrike" cap="none" normalizeH="0" baseline="0" dirty="0" smtClean="0">
                <a:ln>
                  <a:noFill/>
                </a:ln>
                <a:solidFill>
                  <a:schemeClr val="tx1"/>
                </a:solidFill>
                <a:effectLst/>
                <a:latin typeface="Arial" pitchFamily="34" charset="0"/>
                <a:ea typeface="SimSun" pitchFamily="2" charset="-122"/>
                <a:cs typeface="Arial" pitchFamily="34" charset="0"/>
              </a:rPr>
              <a:t> a </a:t>
            </a:r>
            <a:r>
              <a:rPr kumimoji="0" lang="en-US" altLang="zh-CN" sz="2000" b="1" i="0" u="none" strike="noStrike" cap="none" normalizeH="0" baseline="0" dirty="0" err="1" smtClean="0">
                <a:ln>
                  <a:noFill/>
                </a:ln>
                <a:solidFill>
                  <a:schemeClr val="tx1"/>
                </a:solidFill>
                <a:effectLst/>
                <a:latin typeface="Arial" pitchFamily="34" charset="0"/>
                <a:ea typeface="SimSun" pitchFamily="2" charset="-122"/>
                <a:cs typeface="Arial" pitchFamily="34" charset="0"/>
              </a:rPr>
              <a:t>desarrollar</a:t>
            </a:r>
            <a:r>
              <a:rPr kumimoji="0" lang="en-US" altLang="zh-CN" sz="2000" b="1" i="0" u="none" strike="noStrike" cap="none" normalizeH="0" baseline="0" dirty="0" smtClean="0">
                <a:ln>
                  <a:noFill/>
                </a:ln>
                <a:solidFill>
                  <a:schemeClr val="tx1"/>
                </a:solidFill>
                <a:effectLst/>
                <a:latin typeface="Arial" pitchFamily="34" charset="0"/>
                <a:ea typeface="SimSun" pitchFamily="2" charset="-122"/>
                <a:cs typeface="Arial" pitchFamily="34" charset="0"/>
              </a:rPr>
              <a:t>.</a:t>
            </a:r>
            <a:endParaRPr kumimoji="0" lang="es-ES" altLang="zh-CN"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219450" algn="l"/>
              </a:tabLst>
            </a:pPr>
            <a:r>
              <a:rPr kumimoji="0" lang="en-US"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a:t>
            </a:r>
            <a:endParaRPr kumimoji="0" lang="es-ES" altLang="zh-CN"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219450" algn="l"/>
              </a:tabLst>
            </a:pPr>
            <a:r>
              <a:rPr kumimoji="0" lang="en-US"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Se </a:t>
            </a:r>
            <a:r>
              <a:rPr kumimoji="0" lang="en-US" altLang="zh-CN" sz="2000" b="0" i="0" u="none" strike="noStrike" cap="none" normalizeH="0" baseline="0" dirty="0" err="1" smtClean="0">
                <a:ln>
                  <a:noFill/>
                </a:ln>
                <a:solidFill>
                  <a:schemeClr val="tx1"/>
                </a:solidFill>
                <a:effectLst/>
                <a:latin typeface="Arial" pitchFamily="34" charset="0"/>
                <a:ea typeface="SimSun" pitchFamily="2" charset="-122"/>
                <a:cs typeface="Arial" pitchFamily="34" charset="0"/>
              </a:rPr>
              <a:t>trabajo</a:t>
            </a:r>
            <a:r>
              <a:rPr kumimoji="0" lang="en-US"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en la </a:t>
            </a:r>
            <a:r>
              <a:rPr kumimoji="0" lang="en-US" altLang="zh-CN" sz="2000" b="0" i="0" u="none" strike="noStrike" cap="none" normalizeH="0" baseline="0" dirty="0" err="1" smtClean="0">
                <a:ln>
                  <a:noFill/>
                </a:ln>
                <a:solidFill>
                  <a:schemeClr val="tx1"/>
                </a:solidFill>
                <a:effectLst/>
                <a:latin typeface="Arial" pitchFamily="34" charset="0"/>
                <a:ea typeface="SimSun" pitchFamily="2" charset="-122"/>
                <a:cs typeface="Arial" pitchFamily="34" charset="0"/>
              </a:rPr>
              <a:t>selección</a:t>
            </a:r>
            <a:r>
              <a:rPr kumimoji="0" lang="en-US"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de 20 </a:t>
            </a:r>
            <a:r>
              <a:rPr kumimoji="0" lang="en-US" altLang="zh-CN" sz="2000" b="0" i="0" u="none" strike="noStrike" cap="none" normalizeH="0" baseline="0" dirty="0" err="1" smtClean="0">
                <a:ln>
                  <a:noFill/>
                </a:ln>
                <a:solidFill>
                  <a:schemeClr val="tx1"/>
                </a:solidFill>
                <a:effectLst/>
                <a:latin typeface="Arial" pitchFamily="34" charset="0"/>
                <a:ea typeface="SimSun" pitchFamily="2" charset="-122"/>
                <a:cs typeface="Arial" pitchFamily="34" charset="0"/>
              </a:rPr>
              <a:t>Productores</a:t>
            </a:r>
            <a:r>
              <a:rPr kumimoji="0" lang="en-US"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en 7 bases </a:t>
            </a:r>
            <a:r>
              <a:rPr kumimoji="0" lang="en-US" altLang="zh-CN" sz="2000" b="0" i="0" u="none" strike="noStrike" cap="none" normalizeH="0" baseline="0" dirty="0" err="1" smtClean="0">
                <a:ln>
                  <a:noFill/>
                </a:ln>
                <a:solidFill>
                  <a:schemeClr val="tx1"/>
                </a:solidFill>
                <a:effectLst/>
                <a:latin typeface="Arial" pitchFamily="34" charset="0"/>
                <a:ea typeface="SimSun" pitchFamily="2" charset="-122"/>
                <a:cs typeface="Arial" pitchFamily="34" charset="0"/>
              </a:rPr>
              <a:t>productivas</a:t>
            </a:r>
            <a:r>
              <a:rPr kumimoji="0" lang="en-US"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a:t>
            </a:r>
            <a:r>
              <a:rPr kumimoji="0" lang="en-US" altLang="zh-CN" sz="2000" b="0" i="0" u="none" strike="noStrike" cap="none" normalizeH="0" baseline="0" dirty="0" err="1" smtClean="0">
                <a:ln>
                  <a:noFill/>
                </a:ln>
                <a:solidFill>
                  <a:schemeClr val="tx1"/>
                </a:solidFill>
                <a:effectLst/>
                <a:latin typeface="Arial" pitchFamily="34" charset="0"/>
                <a:ea typeface="SimSun" pitchFamily="2" charset="-122"/>
                <a:cs typeface="Arial" pitchFamily="34" charset="0"/>
              </a:rPr>
              <a:t>que</a:t>
            </a:r>
            <a:r>
              <a:rPr kumimoji="0" lang="en-US"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a:t>
            </a:r>
            <a:r>
              <a:rPr kumimoji="0" lang="en-US" altLang="zh-CN" sz="2000" b="0" i="0" u="none" strike="noStrike" cap="none" normalizeH="0" baseline="0" dirty="0" err="1" smtClean="0">
                <a:ln>
                  <a:noFill/>
                </a:ln>
                <a:solidFill>
                  <a:schemeClr val="tx1"/>
                </a:solidFill>
                <a:effectLst/>
                <a:latin typeface="Arial" pitchFamily="34" charset="0"/>
                <a:ea typeface="SimSun" pitchFamily="2" charset="-122"/>
                <a:cs typeface="Arial" pitchFamily="34" charset="0"/>
              </a:rPr>
              <a:t>serán</a:t>
            </a:r>
            <a:r>
              <a:rPr kumimoji="0" lang="en-US"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a:t>
            </a:r>
            <a:r>
              <a:rPr kumimoji="0" lang="en-US" altLang="zh-CN" sz="2000" b="0" i="0" u="none" strike="noStrike" cap="none" normalizeH="0" baseline="0" dirty="0" err="1" smtClean="0">
                <a:ln>
                  <a:noFill/>
                </a:ln>
                <a:solidFill>
                  <a:schemeClr val="tx1"/>
                </a:solidFill>
                <a:effectLst/>
                <a:latin typeface="Arial" pitchFamily="34" charset="0"/>
                <a:ea typeface="SimSun" pitchFamily="2" charset="-122"/>
                <a:cs typeface="Arial" pitchFamily="34" charset="0"/>
              </a:rPr>
              <a:t>atendidos</a:t>
            </a:r>
            <a:r>
              <a:rPr kumimoji="0" lang="en-US"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de forma </a:t>
            </a:r>
            <a:r>
              <a:rPr kumimoji="0" lang="en-US" altLang="zh-CN" sz="2000" b="0" i="0" u="none" strike="noStrike" cap="none" normalizeH="0" baseline="0" dirty="0" err="1" smtClean="0">
                <a:ln>
                  <a:noFill/>
                </a:ln>
                <a:solidFill>
                  <a:schemeClr val="tx1"/>
                </a:solidFill>
                <a:effectLst/>
                <a:latin typeface="Arial" pitchFamily="34" charset="0"/>
                <a:ea typeface="SimSun" pitchFamily="2" charset="-122"/>
                <a:cs typeface="Arial" pitchFamily="34" charset="0"/>
              </a:rPr>
              <a:t>diferenciada</a:t>
            </a:r>
            <a:r>
              <a:rPr kumimoji="0" lang="en-US"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a:t>
            </a:r>
            <a:r>
              <a:rPr kumimoji="0" lang="en-US" altLang="zh-CN" sz="2000" b="0" i="0" u="none" strike="noStrike" cap="none" normalizeH="0" baseline="0" dirty="0" err="1" smtClean="0">
                <a:ln>
                  <a:noFill/>
                </a:ln>
                <a:solidFill>
                  <a:schemeClr val="tx1"/>
                </a:solidFill>
                <a:effectLst/>
                <a:latin typeface="Arial" pitchFamily="34" charset="0"/>
                <a:ea typeface="SimSun" pitchFamily="2" charset="-122"/>
                <a:cs typeface="Arial" pitchFamily="34" charset="0"/>
              </a:rPr>
              <a:t>por</a:t>
            </a:r>
            <a:r>
              <a:rPr kumimoji="0" lang="en-US"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la </a:t>
            </a:r>
            <a:r>
              <a:rPr kumimoji="0" lang="en-US" altLang="zh-CN" sz="2000" b="0" i="0" u="none" strike="noStrike" cap="none" normalizeH="0" baseline="0" dirty="0" err="1" smtClean="0">
                <a:ln>
                  <a:noFill/>
                </a:ln>
                <a:solidFill>
                  <a:schemeClr val="tx1"/>
                </a:solidFill>
                <a:effectLst/>
                <a:latin typeface="Arial" pitchFamily="34" charset="0"/>
                <a:ea typeface="SimSun" pitchFamily="2" charset="-122"/>
                <a:cs typeface="Arial" pitchFamily="34" charset="0"/>
              </a:rPr>
              <a:t>delegación</a:t>
            </a:r>
            <a:r>
              <a:rPr kumimoji="0" lang="en-US"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Municipal de la </a:t>
            </a:r>
            <a:r>
              <a:rPr kumimoji="0" lang="en-US" altLang="zh-CN" sz="2000" b="0" i="0" u="none" strike="noStrike" cap="none" normalizeH="0" baseline="0" dirty="0" err="1" smtClean="0">
                <a:ln>
                  <a:noFill/>
                </a:ln>
                <a:solidFill>
                  <a:schemeClr val="tx1"/>
                </a:solidFill>
                <a:effectLst/>
                <a:latin typeface="Arial" pitchFamily="34" charset="0"/>
                <a:ea typeface="SimSun" pitchFamily="2" charset="-122"/>
                <a:cs typeface="Arial" pitchFamily="34" charset="0"/>
              </a:rPr>
              <a:t>Agricultura</a:t>
            </a:r>
            <a:r>
              <a:rPr kumimoji="0" lang="en-US"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y </a:t>
            </a:r>
            <a:r>
              <a:rPr kumimoji="0" lang="en-US" altLang="zh-CN" sz="2000" b="0" i="0" u="none" strike="noStrike" cap="none" normalizeH="0" baseline="0" dirty="0" err="1" smtClean="0">
                <a:ln>
                  <a:noFill/>
                </a:ln>
                <a:solidFill>
                  <a:schemeClr val="tx1"/>
                </a:solidFill>
                <a:effectLst/>
                <a:latin typeface="Arial" pitchFamily="34" charset="0"/>
                <a:ea typeface="SimSun" pitchFamily="2" charset="-122"/>
                <a:cs typeface="Arial" pitchFamily="34" charset="0"/>
              </a:rPr>
              <a:t>sus</a:t>
            </a:r>
            <a:r>
              <a:rPr kumimoji="0" lang="en-US"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a:t>
            </a:r>
            <a:r>
              <a:rPr kumimoji="0" lang="en-US" altLang="zh-CN" sz="2000" b="0" i="0" u="none" strike="noStrike" cap="none" normalizeH="0" baseline="0" dirty="0" err="1" smtClean="0">
                <a:ln>
                  <a:noFill/>
                </a:ln>
                <a:solidFill>
                  <a:schemeClr val="tx1"/>
                </a:solidFill>
                <a:effectLst/>
                <a:latin typeface="Arial" pitchFamily="34" charset="0"/>
                <a:ea typeface="SimSun" pitchFamily="2" charset="-122"/>
                <a:cs typeface="Arial" pitchFamily="34" charset="0"/>
              </a:rPr>
              <a:t>estructuras</a:t>
            </a:r>
            <a:r>
              <a:rPr kumimoji="0" lang="en-US"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a:t>
            </a:r>
            <a:r>
              <a:rPr kumimoji="0" lang="en-US" altLang="zh-CN" sz="2000" b="0" i="0" u="none" strike="noStrike" cap="none" normalizeH="0" baseline="0" dirty="0" err="1" smtClean="0">
                <a:ln>
                  <a:noFill/>
                </a:ln>
                <a:solidFill>
                  <a:schemeClr val="tx1"/>
                </a:solidFill>
                <a:effectLst/>
                <a:latin typeface="Arial" pitchFamily="34" charset="0"/>
                <a:ea typeface="SimSun" pitchFamily="2" charset="-122"/>
                <a:cs typeface="Arial" pitchFamily="34" charset="0"/>
              </a:rPr>
              <a:t>municipales</a:t>
            </a:r>
            <a:r>
              <a:rPr kumimoji="0" lang="en-US"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a:t>
            </a:r>
          </a:p>
          <a:p>
            <a:pPr marL="0" marR="0" lvl="0" indent="0" algn="just" defTabSz="914400" rtl="0" eaLnBrk="0" fontAlgn="base" latinLnBrk="0" hangingPunct="0">
              <a:lnSpc>
                <a:spcPct val="100000"/>
              </a:lnSpc>
              <a:spcBef>
                <a:spcPct val="0"/>
              </a:spcBef>
              <a:spcAft>
                <a:spcPct val="0"/>
              </a:spcAft>
              <a:buClrTx/>
              <a:buSzTx/>
              <a:buFontTx/>
              <a:buNone/>
              <a:tabLst>
                <a:tab pos="3219450" algn="l"/>
              </a:tabLst>
            </a:pPr>
            <a:endParaRPr kumimoji="0" lang="es-ES" altLang="zh-CN"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tab pos="3219450" algn="l"/>
              </a:tabLst>
            </a:pPr>
            <a:r>
              <a:rPr kumimoji="0" lang="es-ES" altLang="zh-CN"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Elaborar el plan de siembra, rotación de cultivos, producción y contratación del año en dependencia los intereses del municipio.</a:t>
            </a: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tab pos="3219450" algn="l"/>
              </a:tabLst>
            </a:pPr>
            <a:endParaRPr lang="es-ES" altLang="zh-CN" sz="2000" dirty="0" smtClean="0"/>
          </a:p>
          <a:p>
            <a:pPr lvl="0"/>
            <a:r>
              <a:rPr lang="es-ES" sz="2000" dirty="0" smtClean="0"/>
              <a:t>Se </a:t>
            </a:r>
            <a:r>
              <a:rPr lang="es-ES" sz="2000" dirty="0" err="1" smtClean="0"/>
              <a:t>analisizará</a:t>
            </a:r>
            <a:r>
              <a:rPr lang="es-ES" sz="2000" dirty="0" smtClean="0"/>
              <a:t> mensualmente con estos productores la necesidad de algunos insumos y recursos para cumplir con los compromisos.</a:t>
            </a:r>
          </a:p>
          <a:p>
            <a:r>
              <a:rPr lang="es-ES" sz="2000" dirty="0" smtClean="0"/>
              <a:t> </a:t>
            </a:r>
          </a:p>
          <a:p>
            <a:r>
              <a:rPr lang="en-US" sz="2000" dirty="0" err="1" smtClean="0"/>
              <a:t>Evaluación</a:t>
            </a:r>
            <a:r>
              <a:rPr lang="en-US" sz="2000" dirty="0" smtClean="0"/>
              <a:t> </a:t>
            </a:r>
            <a:r>
              <a:rPr lang="en-US" sz="2000" dirty="0" err="1" smtClean="0"/>
              <a:t>decenal</a:t>
            </a:r>
            <a:r>
              <a:rPr lang="en-US" sz="2000" dirty="0" smtClean="0"/>
              <a:t> del </a:t>
            </a:r>
            <a:r>
              <a:rPr lang="en-US" sz="2000" dirty="0" err="1" smtClean="0"/>
              <a:t>cumplimiento</a:t>
            </a:r>
            <a:r>
              <a:rPr lang="en-US" sz="2000" dirty="0" smtClean="0"/>
              <a:t> de </a:t>
            </a:r>
            <a:r>
              <a:rPr lang="en-US" sz="2000" dirty="0" err="1" smtClean="0"/>
              <a:t>las</a:t>
            </a:r>
            <a:r>
              <a:rPr lang="en-US" sz="2000" dirty="0" smtClean="0"/>
              <a:t> </a:t>
            </a:r>
            <a:r>
              <a:rPr lang="en-US" sz="2000" dirty="0" err="1" smtClean="0"/>
              <a:t>actividades</a:t>
            </a:r>
            <a:r>
              <a:rPr lang="en-US" sz="2000" dirty="0" smtClean="0"/>
              <a:t> </a:t>
            </a:r>
            <a:r>
              <a:rPr lang="en-US" sz="2000" dirty="0" err="1" smtClean="0"/>
              <a:t>programadas</a:t>
            </a:r>
            <a:r>
              <a:rPr lang="en-US" sz="2000" dirty="0" smtClean="0"/>
              <a:t> </a:t>
            </a:r>
            <a:r>
              <a:rPr lang="en-US" sz="2000" dirty="0" err="1" smtClean="0"/>
              <a:t>para</a:t>
            </a:r>
            <a:r>
              <a:rPr lang="en-US" sz="2000" dirty="0" smtClean="0"/>
              <a:t> el </a:t>
            </a:r>
            <a:r>
              <a:rPr lang="en-US" sz="2000" dirty="0" err="1" smtClean="0"/>
              <a:t>mes</a:t>
            </a:r>
            <a:r>
              <a:rPr lang="en-US" sz="2000" dirty="0" smtClean="0"/>
              <a:t> en </a:t>
            </a:r>
            <a:r>
              <a:rPr lang="en-US" sz="2000" dirty="0" err="1" smtClean="0"/>
              <a:t>curso</a:t>
            </a:r>
            <a:r>
              <a:rPr lang="en-US" sz="2000" dirty="0" smtClean="0"/>
              <a:t>.</a:t>
            </a:r>
            <a:endParaRPr kumimoji="0" lang="es-ES" altLang="zh-CN"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plit orient="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C:\Documents and Settings\prensa.EIMA\Escritorio\ppt\2.jpg">
            <a:extLst>
              <a:ext uri="{FF2B5EF4-FFF2-40B4-BE49-F238E27FC236}">
                <a16:creationId xmlns:a16="http://schemas.microsoft.com/office/drawing/2014/main" id="{916B8B99-4999-4665-8F8E-E2945B368C6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685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4 CuadroTexto">
            <a:extLst>
              <a:ext uri="{FF2B5EF4-FFF2-40B4-BE49-F238E27FC236}">
                <a16:creationId xmlns:a16="http://schemas.microsoft.com/office/drawing/2014/main" id="{63174437-6CC3-4FAB-9EE9-6E052F39E8A0}"/>
              </a:ext>
            </a:extLst>
          </p:cNvPr>
          <p:cNvSpPr txBox="1">
            <a:spLocks noChangeArrowheads="1"/>
          </p:cNvSpPr>
          <p:nvPr/>
        </p:nvSpPr>
        <p:spPr bwMode="auto">
          <a:xfrm>
            <a:off x="4500563" y="1785938"/>
            <a:ext cx="35004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3" name="5 CuadroTexto">
            <a:extLst>
              <a:ext uri="{FF2B5EF4-FFF2-40B4-BE49-F238E27FC236}">
                <a16:creationId xmlns:a16="http://schemas.microsoft.com/office/drawing/2014/main" id="{F86B9090-6D8C-4F42-8DB0-664834E3B492}"/>
              </a:ext>
            </a:extLst>
          </p:cNvPr>
          <p:cNvSpPr txBox="1">
            <a:spLocks noChangeArrowheads="1"/>
          </p:cNvSpPr>
          <p:nvPr/>
        </p:nvSpPr>
        <p:spPr bwMode="auto">
          <a:xfrm>
            <a:off x="4000500" y="3286125"/>
            <a:ext cx="41433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5" name="11 Rectángulo">
            <a:extLst>
              <a:ext uri="{FF2B5EF4-FFF2-40B4-BE49-F238E27FC236}">
                <a16:creationId xmlns:a16="http://schemas.microsoft.com/office/drawing/2014/main" id="{EAC90DB0-8F09-4901-B767-8C8EFC278E9F}"/>
              </a:ext>
            </a:extLst>
          </p:cNvPr>
          <p:cNvSpPr>
            <a:spLocks noChangeArrowheads="1"/>
          </p:cNvSpPr>
          <p:nvPr/>
        </p:nvSpPr>
        <p:spPr bwMode="auto">
          <a:xfrm>
            <a:off x="571472" y="2286000"/>
            <a:ext cx="814393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endParaRPr lang="es-ES" altLang="en-US" sz="3600" b="1" dirty="0" smtClean="0">
              <a:latin typeface="Arial" panose="020B0604020202020204" pitchFamily="34" charset="0"/>
              <a:ea typeface="Calibri" panose="020F0502020204030204" pitchFamily="34" charset="0"/>
              <a:cs typeface="Times New Roman" panose="02020603050405020304" pitchFamily="18" charset="0"/>
            </a:endParaRPr>
          </a:p>
          <a:p>
            <a:pPr algn="just"/>
            <a:endParaRPr lang="es-ES" altLang="en-US" sz="36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28673" name="Rectangle 1"/>
          <p:cNvSpPr>
            <a:spLocks noChangeArrowheads="1"/>
          </p:cNvSpPr>
          <p:nvPr/>
        </p:nvSpPr>
        <p:spPr bwMode="auto">
          <a:xfrm>
            <a:off x="0" y="1214422"/>
            <a:ext cx="9144000"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0" indent="-457200"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s-E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Se </a:t>
            </a:r>
            <a:r>
              <a:rPr kumimoji="0" lang="es-ES"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analisizará</a:t>
            </a:r>
            <a:r>
              <a:rPr kumimoji="0" lang="es-E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mensualmente con estos productores la necesidad de algunos insumos y recursos para cumplir con los compromisos.</a:t>
            </a:r>
          </a:p>
          <a:p>
            <a:pPr marL="0" marR="0" lvl="0" indent="0" algn="just" defTabSz="914400" rtl="0" eaLnBrk="1" fontAlgn="base" latinLnBrk="0" hangingPunct="1">
              <a:lnSpc>
                <a:spcPct val="100000"/>
              </a:lnSpc>
              <a:spcBef>
                <a:spcPct val="0"/>
              </a:spcBef>
              <a:spcAft>
                <a:spcPct val="0"/>
              </a:spcAft>
              <a:buClrTx/>
              <a:buSzTx/>
              <a:tabLst/>
            </a:pP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n-US" altLang="zh-CN" sz="2000" b="0" i="0" u="none" strike="noStrike" cap="none" normalizeH="0" baseline="0" dirty="0" err="1" smtClean="0">
                <a:ln>
                  <a:noFill/>
                </a:ln>
                <a:solidFill>
                  <a:schemeClr val="tx1"/>
                </a:solidFill>
                <a:effectLst/>
                <a:latin typeface="Arial" pitchFamily="34" charset="0"/>
                <a:ea typeface="SimSun" pitchFamily="2" charset="-122"/>
                <a:cs typeface="Arial" pitchFamily="34" charset="0"/>
              </a:rPr>
              <a:t>Evaluación</a:t>
            </a:r>
            <a:r>
              <a:rPr kumimoji="0" lang="en-US"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a:t>
            </a:r>
            <a:r>
              <a:rPr kumimoji="0" lang="en-US" altLang="zh-CN" sz="2000" b="0" i="0" u="none" strike="noStrike" cap="none" normalizeH="0" baseline="0" dirty="0" err="1" smtClean="0">
                <a:ln>
                  <a:noFill/>
                </a:ln>
                <a:solidFill>
                  <a:schemeClr val="tx1"/>
                </a:solidFill>
                <a:effectLst/>
                <a:latin typeface="Arial" pitchFamily="34" charset="0"/>
                <a:ea typeface="SimSun" pitchFamily="2" charset="-122"/>
                <a:cs typeface="Arial" pitchFamily="34" charset="0"/>
              </a:rPr>
              <a:t>decenal</a:t>
            </a:r>
            <a:r>
              <a:rPr kumimoji="0" lang="en-US"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del </a:t>
            </a:r>
            <a:r>
              <a:rPr kumimoji="0" lang="en-US" altLang="zh-CN" sz="2000" b="0" i="0" u="none" strike="noStrike" cap="none" normalizeH="0" baseline="0" dirty="0" err="1" smtClean="0">
                <a:ln>
                  <a:noFill/>
                </a:ln>
                <a:solidFill>
                  <a:schemeClr val="tx1"/>
                </a:solidFill>
                <a:effectLst/>
                <a:latin typeface="Arial" pitchFamily="34" charset="0"/>
                <a:ea typeface="SimSun" pitchFamily="2" charset="-122"/>
                <a:cs typeface="Arial" pitchFamily="34" charset="0"/>
              </a:rPr>
              <a:t>cumplimiento</a:t>
            </a:r>
            <a:r>
              <a:rPr kumimoji="0" lang="en-US"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de </a:t>
            </a:r>
            <a:r>
              <a:rPr kumimoji="0" lang="en-US" altLang="zh-CN" sz="2000" b="0" i="0" u="none" strike="noStrike" cap="none" normalizeH="0" baseline="0" dirty="0" err="1" smtClean="0">
                <a:ln>
                  <a:noFill/>
                </a:ln>
                <a:solidFill>
                  <a:schemeClr val="tx1"/>
                </a:solidFill>
                <a:effectLst/>
                <a:latin typeface="Arial" pitchFamily="34" charset="0"/>
                <a:ea typeface="SimSun" pitchFamily="2" charset="-122"/>
                <a:cs typeface="Arial" pitchFamily="34" charset="0"/>
              </a:rPr>
              <a:t>las</a:t>
            </a:r>
            <a:r>
              <a:rPr kumimoji="0" lang="en-US"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a:t>
            </a:r>
            <a:r>
              <a:rPr kumimoji="0" lang="en-US" altLang="zh-CN" sz="2000" b="0" i="0" u="none" strike="noStrike" cap="none" normalizeH="0" baseline="0" dirty="0" err="1" smtClean="0">
                <a:ln>
                  <a:noFill/>
                </a:ln>
                <a:solidFill>
                  <a:schemeClr val="tx1"/>
                </a:solidFill>
                <a:effectLst/>
                <a:latin typeface="Arial" pitchFamily="34" charset="0"/>
                <a:ea typeface="SimSun" pitchFamily="2" charset="-122"/>
                <a:cs typeface="Arial" pitchFamily="34" charset="0"/>
              </a:rPr>
              <a:t>actividades</a:t>
            </a:r>
            <a:r>
              <a:rPr kumimoji="0" lang="en-US"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a:t>
            </a:r>
            <a:r>
              <a:rPr kumimoji="0" lang="en-US" altLang="zh-CN" sz="2000" b="0" i="0" u="none" strike="noStrike" cap="none" normalizeH="0" baseline="0" dirty="0" err="1" smtClean="0">
                <a:ln>
                  <a:noFill/>
                </a:ln>
                <a:solidFill>
                  <a:schemeClr val="tx1"/>
                </a:solidFill>
                <a:effectLst/>
                <a:latin typeface="Arial" pitchFamily="34" charset="0"/>
                <a:ea typeface="SimSun" pitchFamily="2" charset="-122"/>
                <a:cs typeface="Arial" pitchFamily="34" charset="0"/>
              </a:rPr>
              <a:t>programadas</a:t>
            </a:r>
            <a:r>
              <a:rPr kumimoji="0" lang="en-US"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a:t>
            </a:r>
            <a:r>
              <a:rPr kumimoji="0" lang="en-US" altLang="zh-CN" sz="2000" b="0" i="0" u="none" strike="noStrike" cap="none" normalizeH="0" baseline="0" dirty="0" err="1" smtClean="0">
                <a:ln>
                  <a:noFill/>
                </a:ln>
                <a:solidFill>
                  <a:schemeClr val="tx1"/>
                </a:solidFill>
                <a:effectLst/>
                <a:latin typeface="Arial" pitchFamily="34" charset="0"/>
                <a:ea typeface="SimSun" pitchFamily="2" charset="-122"/>
                <a:cs typeface="Arial" pitchFamily="34" charset="0"/>
              </a:rPr>
              <a:t>para</a:t>
            </a:r>
            <a:r>
              <a:rPr kumimoji="0" lang="en-US"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el </a:t>
            </a:r>
            <a:r>
              <a:rPr kumimoji="0" lang="en-US" altLang="zh-CN" sz="2000" b="0" i="0" u="none" strike="noStrike" cap="none" normalizeH="0" baseline="0" dirty="0" err="1" smtClean="0">
                <a:ln>
                  <a:noFill/>
                </a:ln>
                <a:solidFill>
                  <a:schemeClr val="tx1"/>
                </a:solidFill>
                <a:effectLst/>
                <a:latin typeface="Arial" pitchFamily="34" charset="0"/>
                <a:ea typeface="SimSun" pitchFamily="2" charset="-122"/>
                <a:cs typeface="Arial" pitchFamily="34" charset="0"/>
              </a:rPr>
              <a:t>mes</a:t>
            </a:r>
            <a:r>
              <a:rPr kumimoji="0" lang="en-US"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en </a:t>
            </a:r>
            <a:r>
              <a:rPr kumimoji="0" lang="en-US" altLang="zh-CN" sz="2000" b="0" i="0" u="none" strike="noStrike" cap="none" normalizeH="0" baseline="0" dirty="0" err="1" smtClean="0">
                <a:ln>
                  <a:noFill/>
                </a:ln>
                <a:solidFill>
                  <a:schemeClr val="tx1"/>
                </a:solidFill>
                <a:effectLst/>
                <a:latin typeface="Arial" pitchFamily="34" charset="0"/>
                <a:ea typeface="SimSun" pitchFamily="2" charset="-122"/>
                <a:cs typeface="Arial" pitchFamily="34" charset="0"/>
              </a:rPr>
              <a:t>curso</a:t>
            </a:r>
            <a:r>
              <a:rPr kumimoji="0" lang="en-US"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a:t>
            </a:r>
            <a:r>
              <a:rPr kumimoji="0" lang="es-ES" altLang="zh-CN" sz="20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transition>
    <p:split orient="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C:\Documents and Settings\prensa.EIMA\Escritorio\ppt\2.jpg">
            <a:extLst>
              <a:ext uri="{FF2B5EF4-FFF2-40B4-BE49-F238E27FC236}">
                <a16:creationId xmlns:a16="http://schemas.microsoft.com/office/drawing/2014/main" id="{916B8B99-4999-4665-8F8E-E2945B368C6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685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4 CuadroTexto">
            <a:extLst>
              <a:ext uri="{FF2B5EF4-FFF2-40B4-BE49-F238E27FC236}">
                <a16:creationId xmlns:a16="http://schemas.microsoft.com/office/drawing/2014/main" id="{63174437-6CC3-4FAB-9EE9-6E052F39E8A0}"/>
              </a:ext>
            </a:extLst>
          </p:cNvPr>
          <p:cNvSpPr txBox="1">
            <a:spLocks noChangeArrowheads="1"/>
          </p:cNvSpPr>
          <p:nvPr/>
        </p:nvSpPr>
        <p:spPr bwMode="auto">
          <a:xfrm>
            <a:off x="4500563" y="1785938"/>
            <a:ext cx="35004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3" name="5 CuadroTexto">
            <a:extLst>
              <a:ext uri="{FF2B5EF4-FFF2-40B4-BE49-F238E27FC236}">
                <a16:creationId xmlns:a16="http://schemas.microsoft.com/office/drawing/2014/main" id="{F86B9090-6D8C-4F42-8DB0-664834E3B492}"/>
              </a:ext>
            </a:extLst>
          </p:cNvPr>
          <p:cNvSpPr txBox="1">
            <a:spLocks noChangeArrowheads="1"/>
          </p:cNvSpPr>
          <p:nvPr/>
        </p:nvSpPr>
        <p:spPr bwMode="auto">
          <a:xfrm>
            <a:off x="4000500" y="3286125"/>
            <a:ext cx="41433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5" name="11 Rectángulo">
            <a:extLst>
              <a:ext uri="{FF2B5EF4-FFF2-40B4-BE49-F238E27FC236}">
                <a16:creationId xmlns:a16="http://schemas.microsoft.com/office/drawing/2014/main" id="{EAC90DB0-8F09-4901-B767-8C8EFC278E9F}"/>
              </a:ext>
            </a:extLst>
          </p:cNvPr>
          <p:cNvSpPr>
            <a:spLocks noChangeArrowheads="1"/>
          </p:cNvSpPr>
          <p:nvPr/>
        </p:nvSpPr>
        <p:spPr bwMode="auto">
          <a:xfrm>
            <a:off x="571472" y="2286000"/>
            <a:ext cx="814393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endParaRPr lang="es-ES" altLang="en-US" sz="3600" b="1" dirty="0" smtClean="0">
              <a:latin typeface="Arial" panose="020B0604020202020204" pitchFamily="34" charset="0"/>
              <a:ea typeface="Calibri" panose="020F0502020204030204" pitchFamily="34" charset="0"/>
              <a:cs typeface="Times New Roman" panose="02020603050405020304" pitchFamily="18" charset="0"/>
            </a:endParaRPr>
          </a:p>
          <a:p>
            <a:pPr algn="just"/>
            <a:endParaRPr lang="es-ES" altLang="en-US" sz="36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27649" name="Rectangle 1"/>
          <p:cNvSpPr>
            <a:spLocks noChangeArrowheads="1"/>
          </p:cNvSpPr>
          <p:nvPr/>
        </p:nvSpPr>
        <p:spPr bwMode="auto">
          <a:xfrm>
            <a:off x="0" y="1500174"/>
            <a:ext cx="91440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altLang="zh-CN" sz="2400" b="1" i="0" u="none" strike="noStrike" cap="none" normalizeH="0" baseline="0" dirty="0" smtClean="0">
                <a:ln>
                  <a:noFill/>
                </a:ln>
                <a:solidFill>
                  <a:schemeClr val="tx1"/>
                </a:solidFill>
                <a:effectLst/>
                <a:latin typeface="Arial" pitchFamily="34" charset="0"/>
                <a:ea typeface="SimSun" pitchFamily="2" charset="-122"/>
                <a:cs typeface="Arial" pitchFamily="34" charset="0"/>
              </a:rPr>
              <a:t>Selección, desarrollo y fomento de Polos Productivos (áreas con centradas).</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s-ES" altLang="zh-CN"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zh-CN" sz="2400" b="0" i="0" u="none" strike="noStrike" cap="none" normalizeH="0" baseline="0" dirty="0" err="1" smtClean="0">
                <a:ln>
                  <a:noFill/>
                </a:ln>
                <a:solidFill>
                  <a:schemeClr val="tx1"/>
                </a:solidFill>
                <a:effectLst/>
                <a:latin typeface="Arial" pitchFamily="34" charset="0"/>
                <a:ea typeface="SimSun" pitchFamily="2" charset="-122"/>
                <a:cs typeface="Times New Roman" pitchFamily="18" charset="0"/>
              </a:rPr>
              <a:t>Trabajar</a:t>
            </a:r>
            <a:r>
              <a:rPr kumimoji="0" lang="en-US" altLang="zh-CN" sz="2400" b="0" i="0" u="none" strike="noStrike" cap="none" normalizeH="0" baseline="0" dirty="0" smtClean="0">
                <a:ln>
                  <a:noFill/>
                </a:ln>
                <a:solidFill>
                  <a:schemeClr val="tx1"/>
                </a:solidFill>
                <a:effectLst/>
                <a:latin typeface="Arial" pitchFamily="34" charset="0"/>
                <a:ea typeface="SimSun" pitchFamily="2" charset="-122"/>
                <a:cs typeface="Times New Roman" pitchFamily="18" charset="0"/>
              </a:rPr>
              <a:t> en </a:t>
            </a:r>
            <a:r>
              <a:rPr kumimoji="0" lang="en-US" altLang="zh-CN" sz="2400" b="0" i="0" u="none" strike="noStrike" cap="none" normalizeH="0" baseline="0" dirty="0" err="1" smtClean="0">
                <a:ln>
                  <a:noFill/>
                </a:ln>
                <a:solidFill>
                  <a:schemeClr val="tx1"/>
                </a:solidFill>
                <a:effectLst/>
                <a:latin typeface="Arial" pitchFamily="34" charset="0"/>
                <a:ea typeface="SimSun" pitchFamily="2" charset="-122"/>
                <a:cs typeface="Times New Roman" pitchFamily="18" charset="0"/>
              </a:rPr>
              <a:t>las</a:t>
            </a:r>
            <a:r>
              <a:rPr kumimoji="0" lang="en-US" altLang="zh-CN" sz="2400" b="0" i="0" u="none" strike="noStrike" cap="none" normalizeH="0" baseline="0" dirty="0" smtClean="0">
                <a:ln>
                  <a:noFill/>
                </a:ln>
                <a:solidFill>
                  <a:schemeClr val="tx1"/>
                </a:solidFill>
                <a:effectLst/>
                <a:latin typeface="Arial" pitchFamily="34" charset="0"/>
                <a:ea typeface="SimSun" pitchFamily="2" charset="-122"/>
                <a:cs typeface="Times New Roman" pitchFamily="18" charset="0"/>
              </a:rPr>
              <a:t> 200 ha de la </a:t>
            </a:r>
            <a:r>
              <a:rPr kumimoji="0" lang="en-US" altLang="zh-CN" sz="2400" b="0" i="0" u="none" strike="noStrike" cap="none" normalizeH="0" baseline="0" dirty="0" err="1" smtClean="0">
                <a:ln>
                  <a:noFill/>
                </a:ln>
                <a:solidFill>
                  <a:schemeClr val="tx1"/>
                </a:solidFill>
                <a:effectLst/>
                <a:latin typeface="Arial" pitchFamily="34" charset="0"/>
                <a:ea typeface="SimSun" pitchFamily="2" charset="-122"/>
                <a:cs typeface="Times New Roman" pitchFamily="18" charset="0"/>
              </a:rPr>
              <a:t>zona</a:t>
            </a:r>
            <a:r>
              <a:rPr kumimoji="0" lang="en-US" altLang="zh-CN" sz="2400" b="0" i="0" u="none" strike="noStrike" cap="none" normalizeH="0" baseline="0" dirty="0" smtClean="0">
                <a:ln>
                  <a:noFill/>
                </a:ln>
                <a:solidFill>
                  <a:schemeClr val="tx1"/>
                </a:solidFill>
                <a:effectLst/>
                <a:latin typeface="Arial" pitchFamily="34" charset="0"/>
                <a:ea typeface="SimSun" pitchFamily="2" charset="-122"/>
                <a:cs typeface="Times New Roman" pitchFamily="18" charset="0"/>
              </a:rPr>
              <a:t> de </a:t>
            </a:r>
            <a:r>
              <a:rPr kumimoji="0" lang="en-US" altLang="zh-CN" sz="2400" b="0" i="0" u="none" strike="noStrike" cap="none" normalizeH="0" baseline="0" dirty="0" err="1" smtClean="0">
                <a:ln>
                  <a:noFill/>
                </a:ln>
                <a:solidFill>
                  <a:schemeClr val="tx1"/>
                </a:solidFill>
                <a:effectLst/>
                <a:latin typeface="Arial" pitchFamily="34" charset="0"/>
                <a:ea typeface="SimSun" pitchFamily="2" charset="-122"/>
                <a:cs typeface="Times New Roman" pitchFamily="18" charset="0"/>
              </a:rPr>
              <a:t>desarrollo</a:t>
            </a:r>
            <a:r>
              <a:rPr kumimoji="0" lang="en-US" altLang="zh-CN" sz="2400" b="0" i="0" u="none" strike="noStrike" cap="none" normalizeH="0" baseline="0" dirty="0" smtClean="0">
                <a:ln>
                  <a:noFill/>
                </a:ln>
                <a:solidFill>
                  <a:schemeClr val="tx1"/>
                </a:solidFill>
                <a:effectLst/>
                <a:latin typeface="Arial" pitchFamily="34" charset="0"/>
                <a:ea typeface="SimSun" pitchFamily="2" charset="-122"/>
                <a:cs typeface="Times New Roman" pitchFamily="18" charset="0"/>
              </a:rPr>
              <a:t> de </a:t>
            </a:r>
            <a:r>
              <a:rPr kumimoji="0" lang="en-US" altLang="zh-CN" sz="2400" b="0" i="0" u="none" strike="noStrike" cap="none" normalizeH="0" baseline="0" dirty="0" err="1" smtClean="0">
                <a:ln>
                  <a:noFill/>
                </a:ln>
                <a:solidFill>
                  <a:schemeClr val="tx1"/>
                </a:solidFill>
                <a:effectLst/>
                <a:latin typeface="Arial" pitchFamily="34" charset="0"/>
                <a:ea typeface="SimSun" pitchFamily="2" charset="-122"/>
                <a:cs typeface="Times New Roman" pitchFamily="18" charset="0"/>
              </a:rPr>
              <a:t>Macagua</a:t>
            </a:r>
            <a:r>
              <a:rPr kumimoji="0" lang="en-US" altLang="zh-CN" sz="2400" b="0" i="0" u="none" strike="noStrike" cap="none" normalizeH="0" baseline="0" dirty="0" smtClean="0">
                <a:ln>
                  <a:noFill/>
                </a:ln>
                <a:solidFill>
                  <a:schemeClr val="tx1"/>
                </a:solidFill>
                <a:effectLst/>
                <a:latin typeface="Arial" pitchFamily="34" charset="0"/>
                <a:ea typeface="SimSun" pitchFamily="2" charset="-122"/>
                <a:cs typeface="Times New Roman" pitchFamily="18" charset="0"/>
              </a:rPr>
              <a:t> </a:t>
            </a:r>
            <a:r>
              <a:rPr kumimoji="0" lang="en-US" altLang="zh-CN" sz="2400" b="0" i="0" u="none" strike="noStrike" cap="none" normalizeH="0" baseline="0" dirty="0" err="1" smtClean="0">
                <a:ln>
                  <a:noFill/>
                </a:ln>
                <a:solidFill>
                  <a:schemeClr val="tx1"/>
                </a:solidFill>
                <a:effectLst/>
                <a:latin typeface="Arial" pitchFamily="34" charset="0"/>
                <a:ea typeface="SimSun" pitchFamily="2" charset="-122"/>
                <a:cs typeface="Times New Roman" pitchFamily="18" charset="0"/>
              </a:rPr>
              <a:t>comenzando</a:t>
            </a:r>
            <a:r>
              <a:rPr kumimoji="0" lang="en-US" altLang="zh-CN" sz="2400" b="0" i="0" u="none" strike="noStrike" cap="none" normalizeH="0" baseline="0" dirty="0" smtClean="0">
                <a:ln>
                  <a:noFill/>
                </a:ln>
                <a:solidFill>
                  <a:schemeClr val="tx1"/>
                </a:solidFill>
                <a:effectLst/>
                <a:latin typeface="Arial" pitchFamily="34" charset="0"/>
                <a:ea typeface="SimSun" pitchFamily="2" charset="-122"/>
                <a:cs typeface="Times New Roman" pitchFamily="18" charset="0"/>
              </a:rPr>
              <a:t> la </a:t>
            </a:r>
            <a:r>
              <a:rPr kumimoji="0" lang="en-US" altLang="zh-CN" sz="2400" b="0" i="0" u="none" strike="noStrike" cap="none" normalizeH="0" baseline="0" dirty="0" err="1" smtClean="0">
                <a:ln>
                  <a:noFill/>
                </a:ln>
                <a:solidFill>
                  <a:schemeClr val="tx1"/>
                </a:solidFill>
                <a:effectLst/>
                <a:latin typeface="Arial" pitchFamily="34" charset="0"/>
                <a:ea typeface="SimSun" pitchFamily="2" charset="-122"/>
                <a:cs typeface="Times New Roman" pitchFamily="18" charset="0"/>
              </a:rPr>
              <a:t>preparación</a:t>
            </a:r>
            <a:r>
              <a:rPr kumimoji="0" lang="en-US" altLang="zh-CN" sz="2400" b="0" i="0" u="none" strike="noStrike" cap="none" normalizeH="0" baseline="0" dirty="0" smtClean="0">
                <a:ln>
                  <a:noFill/>
                </a:ln>
                <a:solidFill>
                  <a:schemeClr val="tx1"/>
                </a:solidFill>
                <a:effectLst/>
                <a:latin typeface="Arial" pitchFamily="34" charset="0"/>
                <a:ea typeface="SimSun" pitchFamily="2" charset="-122"/>
                <a:cs typeface="Times New Roman" pitchFamily="18" charset="0"/>
              </a:rPr>
              <a:t> de </a:t>
            </a:r>
            <a:r>
              <a:rPr kumimoji="0" lang="en-US" altLang="zh-CN" sz="2400" b="0" i="0" u="none" strike="noStrike" cap="none" normalizeH="0" baseline="0" dirty="0" err="1" smtClean="0">
                <a:ln>
                  <a:noFill/>
                </a:ln>
                <a:solidFill>
                  <a:schemeClr val="tx1"/>
                </a:solidFill>
                <a:effectLst/>
                <a:latin typeface="Arial" pitchFamily="34" charset="0"/>
                <a:ea typeface="SimSun" pitchFamily="2" charset="-122"/>
                <a:cs typeface="Times New Roman" pitchFamily="18" charset="0"/>
              </a:rPr>
              <a:t>tierras</a:t>
            </a:r>
            <a:r>
              <a:rPr kumimoji="0" lang="en-US" altLang="zh-CN" sz="2400" b="0" i="0" u="none" strike="noStrike" cap="none" normalizeH="0" baseline="0" dirty="0" smtClean="0">
                <a:ln>
                  <a:noFill/>
                </a:ln>
                <a:solidFill>
                  <a:schemeClr val="tx1"/>
                </a:solidFill>
                <a:effectLst/>
                <a:latin typeface="Arial" pitchFamily="34" charset="0"/>
                <a:ea typeface="SimSun" pitchFamily="2" charset="-122"/>
                <a:cs typeface="Times New Roman" pitchFamily="18" charset="0"/>
              </a:rPr>
              <a:t> y </a:t>
            </a:r>
            <a:r>
              <a:rPr kumimoji="0" lang="en-US" altLang="zh-CN" sz="2400" b="0" i="0" u="none" strike="noStrike" cap="none" normalizeH="0" baseline="0" dirty="0" err="1" smtClean="0">
                <a:ln>
                  <a:noFill/>
                </a:ln>
                <a:solidFill>
                  <a:schemeClr val="tx1"/>
                </a:solidFill>
                <a:effectLst/>
                <a:latin typeface="Arial" pitchFamily="34" charset="0"/>
                <a:ea typeface="SimSun" pitchFamily="2" charset="-122"/>
                <a:cs typeface="Times New Roman" pitchFamily="18" charset="0"/>
              </a:rPr>
              <a:t>siembra</a:t>
            </a:r>
            <a:r>
              <a:rPr kumimoji="0" lang="en-US" altLang="zh-CN" sz="2400" b="0" i="0" u="none" strike="noStrike" cap="none" normalizeH="0" baseline="0" dirty="0" smtClean="0">
                <a:ln>
                  <a:noFill/>
                </a:ln>
                <a:solidFill>
                  <a:schemeClr val="tx1"/>
                </a:solidFill>
                <a:effectLst/>
                <a:latin typeface="Arial" pitchFamily="34" charset="0"/>
                <a:ea typeface="SimSun" pitchFamily="2" charset="-122"/>
                <a:cs typeface="Times New Roman" pitchFamily="18" charset="0"/>
              </a:rPr>
              <a:t> en </a:t>
            </a:r>
            <a:r>
              <a:rPr kumimoji="0" lang="en-US" altLang="zh-CN" sz="2400" b="0" i="0" u="none" strike="noStrike" cap="none" normalizeH="0" baseline="0" dirty="0" err="1" smtClean="0">
                <a:ln>
                  <a:noFill/>
                </a:ln>
                <a:solidFill>
                  <a:schemeClr val="tx1"/>
                </a:solidFill>
                <a:effectLst/>
                <a:latin typeface="Arial" pitchFamily="34" charset="0"/>
                <a:ea typeface="SimSun" pitchFamily="2" charset="-122"/>
                <a:cs typeface="Times New Roman" pitchFamily="18" charset="0"/>
              </a:rPr>
              <a:t>las</a:t>
            </a:r>
            <a:r>
              <a:rPr kumimoji="0" lang="en-US" altLang="zh-CN" sz="2400" b="0" i="0" u="none" strike="noStrike" cap="none" normalizeH="0" baseline="0" dirty="0" smtClean="0">
                <a:ln>
                  <a:noFill/>
                </a:ln>
                <a:solidFill>
                  <a:schemeClr val="tx1"/>
                </a:solidFill>
                <a:effectLst/>
                <a:latin typeface="Arial" pitchFamily="34" charset="0"/>
                <a:ea typeface="SimSun" pitchFamily="2" charset="-122"/>
                <a:cs typeface="Times New Roman" pitchFamily="18" charset="0"/>
              </a:rPr>
              <a:t> </a:t>
            </a:r>
            <a:r>
              <a:rPr kumimoji="0" lang="en-US" altLang="zh-CN" sz="2400" b="0" i="0" u="none" strike="noStrike" cap="none" normalizeH="0" baseline="0" dirty="0" err="1" smtClean="0">
                <a:ln>
                  <a:noFill/>
                </a:ln>
                <a:solidFill>
                  <a:schemeClr val="tx1"/>
                </a:solidFill>
                <a:effectLst/>
                <a:latin typeface="Arial" pitchFamily="34" charset="0"/>
                <a:ea typeface="SimSun" pitchFamily="2" charset="-122"/>
                <a:cs typeface="Times New Roman" pitchFamily="18" charset="0"/>
              </a:rPr>
              <a:t>áreas</a:t>
            </a:r>
            <a:r>
              <a:rPr kumimoji="0" lang="en-US" altLang="zh-CN" sz="2400" b="0" i="0" u="none" strike="noStrike" cap="none" normalizeH="0" baseline="0" dirty="0" smtClean="0">
                <a:ln>
                  <a:noFill/>
                </a:ln>
                <a:solidFill>
                  <a:schemeClr val="tx1"/>
                </a:solidFill>
                <a:effectLst/>
                <a:latin typeface="Arial" pitchFamily="34" charset="0"/>
                <a:ea typeface="SimSun" pitchFamily="2" charset="-122"/>
                <a:cs typeface="Times New Roman" pitchFamily="18" charset="0"/>
              </a:rPr>
              <a:t> </a:t>
            </a:r>
            <a:r>
              <a:rPr kumimoji="0" lang="en-US" altLang="zh-CN" sz="2400" b="0" i="0" u="none" strike="noStrike" cap="none" normalizeH="0" baseline="0" dirty="0" err="1" smtClean="0">
                <a:ln>
                  <a:noFill/>
                </a:ln>
                <a:solidFill>
                  <a:schemeClr val="tx1"/>
                </a:solidFill>
                <a:effectLst/>
                <a:latin typeface="Arial" pitchFamily="34" charset="0"/>
                <a:ea typeface="SimSun" pitchFamily="2" charset="-122"/>
                <a:cs typeface="Times New Roman" pitchFamily="18" charset="0"/>
              </a:rPr>
              <a:t>que</a:t>
            </a:r>
            <a:r>
              <a:rPr kumimoji="0" lang="en-US" altLang="zh-CN" sz="2400" b="0" i="0" u="none" strike="noStrike" cap="none" normalizeH="0" baseline="0" dirty="0" smtClean="0">
                <a:ln>
                  <a:noFill/>
                </a:ln>
                <a:solidFill>
                  <a:schemeClr val="tx1"/>
                </a:solidFill>
                <a:effectLst/>
                <a:latin typeface="Arial" pitchFamily="34" charset="0"/>
                <a:ea typeface="SimSun" pitchFamily="2" charset="-122"/>
                <a:cs typeface="Times New Roman" pitchFamily="18" charset="0"/>
              </a:rPr>
              <a:t> no se </a:t>
            </a:r>
            <a:r>
              <a:rPr kumimoji="0" lang="en-US" altLang="zh-CN" sz="2400" b="0" i="0" u="none" strike="noStrike" cap="none" normalizeH="0" baseline="0" dirty="0" err="1" smtClean="0">
                <a:ln>
                  <a:noFill/>
                </a:ln>
                <a:solidFill>
                  <a:schemeClr val="tx1"/>
                </a:solidFill>
                <a:effectLst/>
                <a:latin typeface="Arial" pitchFamily="34" charset="0"/>
                <a:ea typeface="SimSun" pitchFamily="2" charset="-122"/>
                <a:cs typeface="Times New Roman" pitchFamily="18" charset="0"/>
              </a:rPr>
              <a:t>necesita</a:t>
            </a:r>
            <a:r>
              <a:rPr kumimoji="0" lang="en-US" altLang="zh-CN" sz="2400" b="0" i="0" u="none" strike="noStrike" cap="none" normalizeH="0" baseline="0" dirty="0" smtClean="0">
                <a:ln>
                  <a:noFill/>
                </a:ln>
                <a:solidFill>
                  <a:schemeClr val="tx1"/>
                </a:solidFill>
                <a:effectLst/>
                <a:latin typeface="Arial" pitchFamily="34" charset="0"/>
                <a:ea typeface="SimSun" pitchFamily="2" charset="-122"/>
                <a:cs typeface="Times New Roman" pitchFamily="18" charset="0"/>
              </a:rPr>
              <a:t> </a:t>
            </a:r>
            <a:r>
              <a:rPr kumimoji="0" lang="en-US" altLang="zh-CN" sz="2400" b="0" i="0" u="none" strike="noStrike" cap="none" normalizeH="0" baseline="0" dirty="0" err="1" smtClean="0">
                <a:ln>
                  <a:noFill/>
                </a:ln>
                <a:solidFill>
                  <a:schemeClr val="tx1"/>
                </a:solidFill>
                <a:effectLst/>
                <a:latin typeface="Arial" pitchFamily="34" charset="0"/>
                <a:ea typeface="SimSun" pitchFamily="2" charset="-122"/>
                <a:cs typeface="Times New Roman" pitchFamily="18" charset="0"/>
              </a:rPr>
              <a:t>equipos</a:t>
            </a:r>
            <a:r>
              <a:rPr kumimoji="0" lang="en-US" altLang="zh-CN" sz="2400" b="0" i="0" u="none" strike="noStrike" cap="none" normalizeH="0" baseline="0" dirty="0" smtClean="0">
                <a:ln>
                  <a:noFill/>
                </a:ln>
                <a:solidFill>
                  <a:schemeClr val="tx1"/>
                </a:solidFill>
                <a:effectLst/>
                <a:latin typeface="Arial" pitchFamily="34" charset="0"/>
                <a:ea typeface="SimSun" pitchFamily="2" charset="-122"/>
                <a:cs typeface="Times New Roman" pitchFamily="18" charset="0"/>
              </a:rPr>
              <a:t> </a:t>
            </a:r>
            <a:r>
              <a:rPr kumimoji="0" lang="en-US" altLang="zh-CN" sz="2400" b="0" i="0" u="none" strike="noStrike" cap="none" normalizeH="0" baseline="0" dirty="0" err="1" smtClean="0">
                <a:ln>
                  <a:noFill/>
                </a:ln>
                <a:solidFill>
                  <a:schemeClr val="tx1"/>
                </a:solidFill>
                <a:effectLst/>
                <a:latin typeface="Arial" pitchFamily="34" charset="0"/>
                <a:ea typeface="SimSun" pitchFamily="2" charset="-122"/>
                <a:cs typeface="Times New Roman" pitchFamily="18" charset="0"/>
              </a:rPr>
              <a:t>especializados</a:t>
            </a:r>
            <a:r>
              <a:rPr kumimoji="0" lang="en-US" altLang="zh-CN" sz="2400" b="0" i="0" u="none" strike="noStrike" cap="none" normalizeH="0" baseline="0" dirty="0" smtClean="0">
                <a:ln>
                  <a:noFill/>
                </a:ln>
                <a:solidFill>
                  <a:schemeClr val="tx1"/>
                </a:solidFill>
                <a:effectLst/>
                <a:latin typeface="Arial" pitchFamily="34" charset="0"/>
                <a:ea typeface="SimSun" pitchFamily="2" charset="-122"/>
                <a:cs typeface="Times New Roman" pitchFamily="18" charset="0"/>
              </a:rPr>
              <a:t>.</a:t>
            </a:r>
            <a:endParaRPr kumimoji="0" lang="en-US" altLang="zh-CN"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plit orient="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C:\Documents and Settings\prensa.EIMA\Escritorio\ppt\2.jpg">
            <a:extLst>
              <a:ext uri="{FF2B5EF4-FFF2-40B4-BE49-F238E27FC236}">
                <a16:creationId xmlns:a16="http://schemas.microsoft.com/office/drawing/2014/main" id="{916B8B99-4999-4665-8F8E-E2945B368C6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685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4 CuadroTexto">
            <a:extLst>
              <a:ext uri="{FF2B5EF4-FFF2-40B4-BE49-F238E27FC236}">
                <a16:creationId xmlns:a16="http://schemas.microsoft.com/office/drawing/2014/main" id="{63174437-6CC3-4FAB-9EE9-6E052F39E8A0}"/>
              </a:ext>
            </a:extLst>
          </p:cNvPr>
          <p:cNvSpPr txBox="1">
            <a:spLocks noChangeArrowheads="1"/>
          </p:cNvSpPr>
          <p:nvPr/>
        </p:nvSpPr>
        <p:spPr bwMode="auto">
          <a:xfrm>
            <a:off x="4500563" y="1785938"/>
            <a:ext cx="35004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3" name="5 CuadroTexto">
            <a:extLst>
              <a:ext uri="{FF2B5EF4-FFF2-40B4-BE49-F238E27FC236}">
                <a16:creationId xmlns:a16="http://schemas.microsoft.com/office/drawing/2014/main" id="{F86B9090-6D8C-4F42-8DB0-664834E3B492}"/>
              </a:ext>
            </a:extLst>
          </p:cNvPr>
          <p:cNvSpPr txBox="1">
            <a:spLocks noChangeArrowheads="1"/>
          </p:cNvSpPr>
          <p:nvPr/>
        </p:nvSpPr>
        <p:spPr bwMode="auto">
          <a:xfrm>
            <a:off x="4000500" y="3286125"/>
            <a:ext cx="41433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5" name="11 Rectángulo">
            <a:extLst>
              <a:ext uri="{FF2B5EF4-FFF2-40B4-BE49-F238E27FC236}">
                <a16:creationId xmlns:a16="http://schemas.microsoft.com/office/drawing/2014/main" id="{EAC90DB0-8F09-4901-B767-8C8EFC278E9F}"/>
              </a:ext>
            </a:extLst>
          </p:cNvPr>
          <p:cNvSpPr>
            <a:spLocks noChangeArrowheads="1"/>
          </p:cNvSpPr>
          <p:nvPr/>
        </p:nvSpPr>
        <p:spPr bwMode="auto">
          <a:xfrm>
            <a:off x="571472" y="2286000"/>
            <a:ext cx="814393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endParaRPr lang="es-ES" altLang="en-US" sz="3600" b="1" dirty="0" smtClean="0">
              <a:latin typeface="Arial" panose="020B0604020202020204" pitchFamily="34" charset="0"/>
              <a:ea typeface="Calibri" panose="020F0502020204030204" pitchFamily="34" charset="0"/>
              <a:cs typeface="Times New Roman" panose="02020603050405020304" pitchFamily="18" charset="0"/>
            </a:endParaRPr>
          </a:p>
          <a:p>
            <a:pPr algn="just"/>
            <a:endParaRPr lang="es-ES" altLang="en-US" sz="36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26625" name="Rectangle 1"/>
          <p:cNvSpPr>
            <a:spLocks noChangeArrowheads="1"/>
          </p:cNvSpPr>
          <p:nvPr/>
        </p:nvSpPr>
        <p:spPr bwMode="auto">
          <a:xfrm>
            <a:off x="0" y="357166"/>
            <a:ext cx="9144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pPr>
            <a:r>
              <a:rPr kumimoji="0" lang="es-ES" altLang="zh-CN" sz="2400" b="1" i="0" u="none" strike="noStrike" cap="none" normalizeH="0" baseline="0" dirty="0" smtClean="0">
                <a:ln>
                  <a:noFill/>
                </a:ln>
                <a:solidFill>
                  <a:schemeClr val="tx1"/>
                </a:solidFill>
                <a:effectLst/>
                <a:latin typeface="Arial" pitchFamily="34" charset="0"/>
                <a:ea typeface="SimSun" pitchFamily="2" charset="-122"/>
                <a:cs typeface="Arial" pitchFamily="34" charset="0"/>
              </a:rPr>
              <a:t>Explotación de áreas bajo riego.</a:t>
            </a:r>
          </a:p>
          <a:p>
            <a:pPr marL="0" marR="0" lvl="0" indent="0" algn="just" defTabSz="914400" rtl="0" eaLnBrk="1" fontAlgn="base" latinLnBrk="0" hangingPunct="1">
              <a:lnSpc>
                <a:spcPct val="100000"/>
              </a:lnSpc>
              <a:spcBef>
                <a:spcPct val="0"/>
              </a:spcBef>
              <a:spcAft>
                <a:spcPct val="0"/>
              </a:spcAft>
              <a:buClrTx/>
              <a:buSzTx/>
              <a:buFontTx/>
              <a:buChar char="•"/>
              <a:tabLst/>
            </a:pPr>
            <a:endParaRPr kumimoji="0" lang="es-ES" altLang="zh-CN"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dirty="0" err="1" smtClean="0">
                <a:ln>
                  <a:noFill/>
                </a:ln>
                <a:solidFill>
                  <a:schemeClr val="tx1"/>
                </a:solidFill>
                <a:effectLst/>
                <a:latin typeface="Arial" pitchFamily="34" charset="0"/>
                <a:ea typeface="SimSun" pitchFamily="2" charset="-122"/>
                <a:cs typeface="Arial" pitchFamily="34" charset="0"/>
              </a:rPr>
              <a:t>Acciones</a:t>
            </a:r>
            <a:r>
              <a:rPr kumimoji="0" lang="en-US" altLang="zh-CN" sz="2400" b="1" i="0" u="none" strike="noStrike" cap="none" normalizeH="0" baseline="0" dirty="0" smtClean="0">
                <a:ln>
                  <a:noFill/>
                </a:ln>
                <a:solidFill>
                  <a:schemeClr val="tx1"/>
                </a:solidFill>
                <a:effectLst/>
                <a:latin typeface="Arial" pitchFamily="34" charset="0"/>
                <a:ea typeface="SimSun" pitchFamily="2" charset="-122"/>
                <a:cs typeface="Arial" pitchFamily="34" charset="0"/>
              </a:rPr>
              <a:t> a </a:t>
            </a:r>
            <a:r>
              <a:rPr kumimoji="0" lang="en-US" altLang="zh-CN" sz="2400" b="1" i="0" u="none" strike="noStrike" cap="none" normalizeH="0" baseline="0" dirty="0" err="1" smtClean="0">
                <a:ln>
                  <a:noFill/>
                </a:ln>
                <a:solidFill>
                  <a:schemeClr val="tx1"/>
                </a:solidFill>
                <a:effectLst/>
                <a:latin typeface="Arial" pitchFamily="34" charset="0"/>
                <a:ea typeface="SimSun" pitchFamily="2" charset="-122"/>
                <a:cs typeface="Arial" pitchFamily="34" charset="0"/>
              </a:rPr>
              <a:t>desarrollar</a:t>
            </a:r>
            <a:r>
              <a:rPr kumimoji="0" lang="en-US" altLang="zh-CN" sz="2400" b="1" i="0" u="none" strike="noStrike" cap="none" normalizeH="0" baseline="0" dirty="0" smtClean="0">
                <a:ln>
                  <a:noFill/>
                </a:ln>
                <a:solidFill>
                  <a:schemeClr val="tx1"/>
                </a:solidFill>
                <a:effectLst/>
                <a:latin typeface="Arial" pitchFamily="34" charset="0"/>
                <a:ea typeface="SimSun" pitchFamily="2" charset="-122"/>
                <a:cs typeface="Arial" pitchFamily="34" charset="0"/>
              </a:rPr>
              <a:t>.</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altLang="zh-CN"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s-ES" altLang="zh-CN"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La rama de cultivos varios cuenta con 891.3 ha con riego que representa el 12 % contra el área cultivable y el 17% contra el área en explotación, de ellas se encuentran con valor de uso 747.3 ha desglosado por las siguientes técnicas:</a:t>
            </a: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endParaRPr kumimoji="0" lang="es-ES" altLang="zh-CN"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s-ES" altLang="zh-CN" sz="2400" b="0" i="0" u="none" strike="noStrike" cap="none" normalizeH="0" baseline="0" dirty="0" smtClean="0">
                <a:ln>
                  <a:noFill/>
                </a:ln>
                <a:solidFill>
                  <a:schemeClr val="tx1"/>
                </a:solidFill>
                <a:effectLst/>
                <a:latin typeface="Arial" pitchFamily="34" charset="0"/>
                <a:ea typeface="SimSun" pitchFamily="2" charset="-122"/>
                <a:cs typeface="Arial" pitchFamily="34" charset="0"/>
              </a:rPr>
              <a:t>Máquinas de pivote eléctrica: 145 ha.</a:t>
            </a:r>
            <a:endParaRPr kumimoji="0" lang="es-ES" altLang="zh-CN"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altLang="zh-CN" sz="2400" b="0" i="0" u="none" strike="noStrike" cap="none" normalizeH="0" baseline="0" dirty="0" err="1" smtClean="0">
                <a:ln>
                  <a:noFill/>
                </a:ln>
                <a:solidFill>
                  <a:schemeClr val="tx1"/>
                </a:solidFill>
                <a:effectLst/>
                <a:latin typeface="Arial" pitchFamily="34" charset="0"/>
                <a:ea typeface="SimSun" pitchFamily="2" charset="-122"/>
                <a:cs typeface="Arial" pitchFamily="34" charset="0"/>
              </a:rPr>
              <a:t>Aspersión</a:t>
            </a:r>
            <a:r>
              <a:rPr kumimoji="0" lang="en-US" altLang="zh-CN" sz="24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portrait: 291.81ha </a:t>
            </a:r>
            <a:endParaRPr kumimoji="0" lang="es-ES" altLang="zh-CN"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altLang="zh-CN" sz="2400" b="0" i="0" u="none" strike="noStrike" cap="none" normalizeH="0" baseline="0" dirty="0" err="1" smtClean="0">
                <a:ln>
                  <a:noFill/>
                </a:ln>
                <a:solidFill>
                  <a:schemeClr val="tx1"/>
                </a:solidFill>
                <a:effectLst/>
                <a:latin typeface="Arial" pitchFamily="34" charset="0"/>
                <a:ea typeface="SimSun" pitchFamily="2" charset="-122"/>
                <a:cs typeface="Arial" pitchFamily="34" charset="0"/>
              </a:rPr>
              <a:t>Por</a:t>
            </a:r>
            <a:r>
              <a:rPr kumimoji="0" lang="en-US" altLang="zh-CN" sz="24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a:t>
            </a:r>
            <a:r>
              <a:rPr kumimoji="0" lang="en-US" altLang="zh-CN" sz="2400" b="0" i="0" u="none" strike="noStrike" cap="none" normalizeH="0" baseline="0" dirty="0" err="1" smtClean="0">
                <a:ln>
                  <a:noFill/>
                </a:ln>
                <a:solidFill>
                  <a:schemeClr val="tx1"/>
                </a:solidFill>
                <a:effectLst/>
                <a:latin typeface="Arial" pitchFamily="34" charset="0"/>
                <a:ea typeface="SimSun" pitchFamily="2" charset="-122"/>
                <a:cs typeface="Arial" pitchFamily="34" charset="0"/>
              </a:rPr>
              <a:t>gravedad</a:t>
            </a:r>
            <a:r>
              <a:rPr kumimoji="0" lang="en-US" altLang="zh-CN" sz="24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454.49 ha</a:t>
            </a:r>
            <a:endParaRPr kumimoji="0" lang="es-ES" altLang="zh-CN"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altLang="zh-CN" sz="2400" b="0" i="0" u="none" strike="noStrike" cap="none" normalizeH="0" baseline="0" dirty="0" smtClean="0">
                <a:ln>
                  <a:noFill/>
                </a:ln>
                <a:solidFill>
                  <a:schemeClr val="tx1"/>
                </a:solidFill>
                <a:effectLst/>
                <a:latin typeface="Arial" pitchFamily="34" charset="0"/>
                <a:ea typeface="SimSun" pitchFamily="2" charset="-122"/>
                <a:cs typeface="Arial" pitchFamily="34" charset="0"/>
              </a:rPr>
              <a:t>Con diesel 534.6ha</a:t>
            </a:r>
            <a:endParaRPr kumimoji="0" lang="es-ES" altLang="zh-CN"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altLang="zh-CN" sz="2400" b="0" i="0" u="none" strike="noStrike" cap="none" normalizeH="0" baseline="0" dirty="0" err="1" smtClean="0">
                <a:ln>
                  <a:noFill/>
                </a:ln>
                <a:solidFill>
                  <a:schemeClr val="tx1"/>
                </a:solidFill>
                <a:effectLst/>
                <a:latin typeface="Arial" pitchFamily="34" charset="0"/>
                <a:ea typeface="SimSun" pitchFamily="2" charset="-122"/>
                <a:cs typeface="Arial" pitchFamily="34" charset="0"/>
              </a:rPr>
              <a:t>Riego</a:t>
            </a:r>
            <a:r>
              <a:rPr kumimoji="0" lang="en-US" altLang="zh-CN" sz="24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a:t>
            </a:r>
            <a:r>
              <a:rPr kumimoji="0" lang="en-US" altLang="zh-CN" sz="2400" b="0" i="0" u="none" strike="noStrike" cap="none" normalizeH="0" baseline="0" dirty="0" err="1" smtClean="0">
                <a:ln>
                  <a:noFill/>
                </a:ln>
                <a:solidFill>
                  <a:schemeClr val="tx1"/>
                </a:solidFill>
                <a:effectLst/>
                <a:latin typeface="Arial" pitchFamily="34" charset="0"/>
                <a:ea typeface="SimSun" pitchFamily="2" charset="-122"/>
                <a:cs typeface="Arial" pitchFamily="34" charset="0"/>
              </a:rPr>
              <a:t>eléctrico</a:t>
            </a:r>
            <a:r>
              <a:rPr kumimoji="0" lang="en-US" altLang="zh-CN" sz="24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356.7ha</a:t>
            </a:r>
            <a:endParaRPr kumimoji="0" lang="en-US" altLang="zh-CN"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plit orient="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C:\Documents and Settings\prensa.EIMA\Escritorio\ppt\2.jpg">
            <a:extLst>
              <a:ext uri="{FF2B5EF4-FFF2-40B4-BE49-F238E27FC236}">
                <a16:creationId xmlns:a16="http://schemas.microsoft.com/office/drawing/2014/main" id="{916B8B99-4999-4665-8F8E-E2945B368C6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685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4 CuadroTexto">
            <a:extLst>
              <a:ext uri="{FF2B5EF4-FFF2-40B4-BE49-F238E27FC236}">
                <a16:creationId xmlns:a16="http://schemas.microsoft.com/office/drawing/2014/main" id="{63174437-6CC3-4FAB-9EE9-6E052F39E8A0}"/>
              </a:ext>
            </a:extLst>
          </p:cNvPr>
          <p:cNvSpPr txBox="1">
            <a:spLocks noChangeArrowheads="1"/>
          </p:cNvSpPr>
          <p:nvPr/>
        </p:nvSpPr>
        <p:spPr bwMode="auto">
          <a:xfrm>
            <a:off x="4500563" y="1785938"/>
            <a:ext cx="35004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3" name="5 CuadroTexto">
            <a:extLst>
              <a:ext uri="{FF2B5EF4-FFF2-40B4-BE49-F238E27FC236}">
                <a16:creationId xmlns:a16="http://schemas.microsoft.com/office/drawing/2014/main" id="{F86B9090-6D8C-4F42-8DB0-664834E3B492}"/>
              </a:ext>
            </a:extLst>
          </p:cNvPr>
          <p:cNvSpPr txBox="1">
            <a:spLocks noChangeArrowheads="1"/>
          </p:cNvSpPr>
          <p:nvPr/>
        </p:nvSpPr>
        <p:spPr bwMode="auto">
          <a:xfrm>
            <a:off x="4000500" y="3286125"/>
            <a:ext cx="41433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5" name="11 Rectángulo">
            <a:extLst>
              <a:ext uri="{FF2B5EF4-FFF2-40B4-BE49-F238E27FC236}">
                <a16:creationId xmlns:a16="http://schemas.microsoft.com/office/drawing/2014/main" id="{EAC90DB0-8F09-4901-B767-8C8EFC278E9F}"/>
              </a:ext>
            </a:extLst>
          </p:cNvPr>
          <p:cNvSpPr>
            <a:spLocks noChangeArrowheads="1"/>
          </p:cNvSpPr>
          <p:nvPr/>
        </p:nvSpPr>
        <p:spPr bwMode="auto">
          <a:xfrm>
            <a:off x="571472" y="2286000"/>
            <a:ext cx="814393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endParaRPr lang="es-ES" altLang="en-US" sz="3600" b="1" dirty="0" smtClean="0">
              <a:latin typeface="Arial" panose="020B0604020202020204" pitchFamily="34" charset="0"/>
              <a:ea typeface="Calibri" panose="020F0502020204030204" pitchFamily="34" charset="0"/>
              <a:cs typeface="Times New Roman" panose="02020603050405020304" pitchFamily="18" charset="0"/>
            </a:endParaRPr>
          </a:p>
          <a:p>
            <a:pPr algn="just"/>
            <a:endParaRPr lang="es-ES" altLang="en-US" sz="36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25601" name="Rectangle 1"/>
          <p:cNvSpPr>
            <a:spLocks noChangeArrowheads="1"/>
          </p:cNvSpPr>
          <p:nvPr/>
        </p:nvSpPr>
        <p:spPr bwMode="auto">
          <a:xfrm>
            <a:off x="285720" y="1500174"/>
            <a:ext cx="8858280" cy="2677656"/>
          </a:xfrm>
          <a:prstGeom prst="rect">
            <a:avLst/>
          </a:prstGeom>
          <a:noFill/>
          <a:ln w="9525">
            <a:noFill/>
            <a:miter lim="800000"/>
            <a:headEnd/>
            <a:tailEnd/>
          </a:ln>
          <a:effectLst/>
        </p:spPr>
        <p:txBody>
          <a:bodyPr vert="horz" wrap="square" lIns="-90459"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altLang="zh-CN" sz="2400" b="1" i="0" u="none" strike="noStrike" cap="none" normalizeH="0" baseline="0" dirty="0" smtClean="0">
                <a:ln>
                  <a:noFill/>
                </a:ln>
                <a:solidFill>
                  <a:schemeClr val="tx1"/>
                </a:solidFill>
                <a:effectLst/>
                <a:latin typeface="Arial" pitchFamily="34" charset="0"/>
                <a:ea typeface="SimSun" pitchFamily="2" charset="-122"/>
                <a:cs typeface="Arial" pitchFamily="34" charset="0"/>
              </a:rPr>
              <a:t>    Las principales acciones a desarrollar:</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s-ES" altLang="zh-CN"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s-ES" altLang="zh-CN" sz="2400" b="0" i="0" u="none" strike="noStrike" cap="none" normalizeH="0" baseline="0" dirty="0" smtClean="0">
                <a:ln>
                  <a:noFill/>
                </a:ln>
                <a:solidFill>
                  <a:schemeClr val="tx1"/>
                </a:solidFill>
                <a:effectLst/>
                <a:latin typeface="Arial" pitchFamily="34" charset="0"/>
                <a:ea typeface="SimSun" pitchFamily="2" charset="-122"/>
                <a:cs typeface="Arial" pitchFamily="34" charset="0"/>
              </a:rPr>
              <a:t>Brindar mayor atención a los productores que tienen área bajo riego. </a:t>
            </a:r>
            <a:endParaRPr kumimoji="0" lang="es-ES" altLang="zh-CN"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endParaRPr lang="es-ES" altLang="zh-CN" sz="2400" dirty="0" smtClean="0">
              <a:ea typeface="SimSun" pitchFamily="2" charset="-122"/>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s-ES" altLang="zh-CN" sz="2400" b="0" i="0" u="none" strike="noStrike" cap="none" normalizeH="0" baseline="0" dirty="0" smtClean="0">
                <a:ln>
                  <a:noFill/>
                </a:ln>
                <a:solidFill>
                  <a:schemeClr val="tx1"/>
                </a:solidFill>
                <a:effectLst/>
                <a:latin typeface="Arial" pitchFamily="34" charset="0"/>
                <a:ea typeface="SimSun" pitchFamily="2" charset="-122"/>
                <a:cs typeface="Arial" pitchFamily="34" charset="0"/>
              </a:rPr>
              <a:t>Intencionar la siembra de boniato y cultivos de ciclo corto en las aéreas bajo riego.</a:t>
            </a:r>
            <a:endParaRPr kumimoji="0" lang="es-ES" altLang="zh-CN"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plit orient="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C:\Documents and Settings\prensa.EIMA\Escritorio\ppt\2.jpg">
            <a:extLst>
              <a:ext uri="{FF2B5EF4-FFF2-40B4-BE49-F238E27FC236}">
                <a16:creationId xmlns:a16="http://schemas.microsoft.com/office/drawing/2014/main" id="{916B8B99-4999-4665-8F8E-E2945B368C6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685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4 CuadroTexto">
            <a:extLst>
              <a:ext uri="{FF2B5EF4-FFF2-40B4-BE49-F238E27FC236}">
                <a16:creationId xmlns:a16="http://schemas.microsoft.com/office/drawing/2014/main" id="{63174437-6CC3-4FAB-9EE9-6E052F39E8A0}"/>
              </a:ext>
            </a:extLst>
          </p:cNvPr>
          <p:cNvSpPr txBox="1">
            <a:spLocks noChangeArrowheads="1"/>
          </p:cNvSpPr>
          <p:nvPr/>
        </p:nvSpPr>
        <p:spPr bwMode="auto">
          <a:xfrm>
            <a:off x="4500563" y="1785938"/>
            <a:ext cx="35004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3" name="5 CuadroTexto">
            <a:extLst>
              <a:ext uri="{FF2B5EF4-FFF2-40B4-BE49-F238E27FC236}">
                <a16:creationId xmlns:a16="http://schemas.microsoft.com/office/drawing/2014/main" id="{F86B9090-6D8C-4F42-8DB0-664834E3B492}"/>
              </a:ext>
            </a:extLst>
          </p:cNvPr>
          <p:cNvSpPr txBox="1">
            <a:spLocks noChangeArrowheads="1"/>
          </p:cNvSpPr>
          <p:nvPr/>
        </p:nvSpPr>
        <p:spPr bwMode="auto">
          <a:xfrm>
            <a:off x="4000500" y="3286125"/>
            <a:ext cx="41433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en-US" sz="5400" b="1">
              <a:solidFill>
                <a:srgbClr val="000000"/>
              </a:solidFill>
              <a:latin typeface="Trebuchet MS" panose="020B0603020202020204" pitchFamily="34" charset="0"/>
            </a:endParaRPr>
          </a:p>
        </p:txBody>
      </p:sp>
      <p:sp>
        <p:nvSpPr>
          <p:cNvPr id="2055" name="11 Rectángulo">
            <a:extLst>
              <a:ext uri="{FF2B5EF4-FFF2-40B4-BE49-F238E27FC236}">
                <a16:creationId xmlns:a16="http://schemas.microsoft.com/office/drawing/2014/main" id="{EAC90DB0-8F09-4901-B767-8C8EFC278E9F}"/>
              </a:ext>
            </a:extLst>
          </p:cNvPr>
          <p:cNvSpPr>
            <a:spLocks noChangeArrowheads="1"/>
          </p:cNvSpPr>
          <p:nvPr/>
        </p:nvSpPr>
        <p:spPr bwMode="auto">
          <a:xfrm>
            <a:off x="571472" y="2286000"/>
            <a:ext cx="814393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endParaRPr lang="es-ES" altLang="en-US" sz="3600" b="1" dirty="0" smtClean="0">
              <a:latin typeface="Arial" panose="020B0604020202020204" pitchFamily="34" charset="0"/>
              <a:ea typeface="Calibri" panose="020F0502020204030204" pitchFamily="34" charset="0"/>
              <a:cs typeface="Times New Roman" panose="02020603050405020304" pitchFamily="18" charset="0"/>
            </a:endParaRPr>
          </a:p>
          <a:p>
            <a:pPr algn="just"/>
            <a:endParaRPr lang="es-ES" altLang="en-US" sz="36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24577" name="Rectangle 1"/>
          <p:cNvSpPr>
            <a:spLocks noChangeArrowheads="1"/>
          </p:cNvSpPr>
          <p:nvPr/>
        </p:nvSpPr>
        <p:spPr bwMode="auto">
          <a:xfrm>
            <a:off x="0" y="214290"/>
            <a:ext cx="9144000"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tabLst/>
            </a:pPr>
            <a:r>
              <a:rPr kumimoji="0" lang="es-ES" altLang="zh-CN" sz="2000" b="1" i="0" u="none" strike="noStrike" cap="none" normalizeH="0" baseline="0" dirty="0" smtClean="0">
                <a:ln>
                  <a:noFill/>
                </a:ln>
                <a:solidFill>
                  <a:schemeClr val="tx1"/>
                </a:solidFill>
                <a:effectLst/>
                <a:latin typeface="Arial" pitchFamily="34" charset="0"/>
                <a:ea typeface="SimSun" pitchFamily="2" charset="-122"/>
                <a:cs typeface="Arial" pitchFamily="34" charset="0"/>
              </a:rPr>
              <a:t>Desarrollo de áreas para la producción de semillas.</a:t>
            </a:r>
          </a:p>
          <a:p>
            <a:pPr marL="0" marR="0" lvl="0" indent="0" algn="r" defTabSz="914400" rtl="0" eaLnBrk="1" fontAlgn="base" latinLnBrk="0" hangingPunct="1">
              <a:lnSpc>
                <a:spcPct val="100000"/>
              </a:lnSpc>
              <a:spcBef>
                <a:spcPct val="0"/>
              </a:spcBef>
              <a:spcAft>
                <a:spcPct val="0"/>
              </a:spcAft>
              <a:buClrTx/>
              <a:buSzTx/>
              <a:tabLst/>
            </a:pPr>
            <a:endParaRPr kumimoji="0" lang="es-ES" altLang="zh-CN"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CN" sz="2000" b="1" i="0" u="none" strike="noStrike" cap="none" normalizeH="0" baseline="0" dirty="0" err="1" smtClean="0">
                <a:ln>
                  <a:noFill/>
                </a:ln>
                <a:solidFill>
                  <a:schemeClr val="tx1"/>
                </a:solidFill>
                <a:effectLst/>
                <a:latin typeface="Arial" pitchFamily="34" charset="0"/>
                <a:ea typeface="SimSun" pitchFamily="2" charset="-122"/>
                <a:cs typeface="Arial" pitchFamily="34" charset="0"/>
              </a:rPr>
              <a:t>Acciones</a:t>
            </a:r>
            <a:r>
              <a:rPr kumimoji="0" lang="en-US" altLang="zh-CN" sz="2000" b="1" i="0" u="none" strike="noStrike" cap="none" normalizeH="0" baseline="0" dirty="0" smtClean="0">
                <a:ln>
                  <a:noFill/>
                </a:ln>
                <a:solidFill>
                  <a:schemeClr val="tx1"/>
                </a:solidFill>
                <a:effectLst/>
                <a:latin typeface="Arial" pitchFamily="34" charset="0"/>
                <a:ea typeface="SimSun" pitchFamily="2" charset="-122"/>
                <a:cs typeface="Arial" pitchFamily="34" charset="0"/>
              </a:rPr>
              <a:t> a </a:t>
            </a:r>
            <a:r>
              <a:rPr kumimoji="0" lang="en-US" altLang="zh-CN" sz="2000" b="1" i="0" u="none" strike="noStrike" cap="none" normalizeH="0" baseline="0" dirty="0" err="1" smtClean="0">
                <a:ln>
                  <a:noFill/>
                </a:ln>
                <a:solidFill>
                  <a:schemeClr val="tx1"/>
                </a:solidFill>
                <a:effectLst/>
                <a:latin typeface="Arial" pitchFamily="34" charset="0"/>
                <a:ea typeface="SimSun" pitchFamily="2" charset="-122"/>
                <a:cs typeface="Arial" pitchFamily="34" charset="0"/>
              </a:rPr>
              <a:t>desarrollar</a:t>
            </a:r>
            <a:r>
              <a:rPr kumimoji="0" lang="en-US" altLang="zh-CN" sz="2000" b="1" i="0" u="none" strike="noStrike" cap="none" normalizeH="0" baseline="0" dirty="0" smtClean="0">
                <a:ln>
                  <a:noFill/>
                </a:ln>
                <a:solidFill>
                  <a:schemeClr val="tx1"/>
                </a:solidFill>
                <a:effectLst/>
                <a:latin typeface="Arial" pitchFamily="34" charset="0"/>
                <a:ea typeface="SimSun" pitchFamily="2" charset="-122"/>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zh-CN"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s-ES" altLang="zh-CN"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Trabajar con prioridad en las finca de semillas gámicas y botánicas de la Agricultura Urbana.</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endParaRPr kumimoji="0" lang="es-ES" altLang="zh-CN"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s-ES" altLang="zh-CN"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Seleccionar los productores por bases productivas que tengan las condiciones para la producción de semilla las cuales serán certificadas por el especialista de la Delegación Municipal.</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endParaRPr kumimoji="0" lang="es-ES" altLang="zh-CN"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s-ES" altLang="zh-CN"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Cumplir con el programa de siembra planificado para la producción de semillas teniendo en cuentas la necesidad a desarrollar y las demandas del municipio.</a:t>
            </a:r>
          </a:p>
          <a:p>
            <a:pPr marL="0" marR="0" lvl="0" indent="0" algn="ctr" defTabSz="914400" rtl="0" eaLnBrk="0" fontAlgn="base" latinLnBrk="0" hangingPunct="0">
              <a:lnSpc>
                <a:spcPct val="100000"/>
              </a:lnSpc>
              <a:spcBef>
                <a:spcPct val="0"/>
              </a:spcBef>
              <a:spcAft>
                <a:spcPct val="0"/>
              </a:spcAft>
              <a:buClrTx/>
              <a:buSzTx/>
              <a:buFont typeface="Wingdings" pitchFamily="2" charset="2"/>
              <a:buChar char="Ø"/>
              <a:tabLst/>
            </a:pPr>
            <a:endParaRPr kumimoji="0" lang="en-US"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altLang="zh-CN" sz="2000" b="0" i="0" u="none" strike="noStrike" cap="none" normalizeH="0" baseline="0" dirty="0" err="1" smtClean="0">
                <a:ln>
                  <a:noFill/>
                </a:ln>
                <a:solidFill>
                  <a:schemeClr val="tx1"/>
                </a:solidFill>
                <a:effectLst/>
                <a:latin typeface="Arial" pitchFamily="34" charset="0"/>
                <a:ea typeface="SimSun" pitchFamily="2" charset="-122"/>
                <a:cs typeface="Arial" pitchFamily="34" charset="0"/>
              </a:rPr>
              <a:t>Contratar</a:t>
            </a:r>
            <a:r>
              <a:rPr kumimoji="0" lang="en-US"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a:t>
            </a:r>
            <a:r>
              <a:rPr kumimoji="0" lang="en-US" altLang="zh-CN" sz="2000" b="0" i="0" u="none" strike="noStrike" cap="none" normalizeH="0" baseline="0" dirty="0" err="1" smtClean="0">
                <a:ln>
                  <a:noFill/>
                </a:ln>
                <a:solidFill>
                  <a:schemeClr val="tx1"/>
                </a:solidFill>
                <a:effectLst/>
                <a:latin typeface="Arial" pitchFamily="34" charset="0"/>
                <a:ea typeface="SimSun" pitchFamily="2" charset="-122"/>
                <a:cs typeface="Arial" pitchFamily="34" charset="0"/>
              </a:rPr>
              <a:t>por</a:t>
            </a:r>
            <a:r>
              <a:rPr kumimoji="0" lang="en-US"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parte de </a:t>
            </a:r>
            <a:r>
              <a:rPr kumimoji="0" lang="en-US" altLang="zh-CN" sz="2000" b="0" i="0" u="none" strike="noStrike" cap="none" normalizeH="0" baseline="0" dirty="0" err="1" smtClean="0">
                <a:ln>
                  <a:noFill/>
                </a:ln>
                <a:solidFill>
                  <a:schemeClr val="tx1"/>
                </a:solidFill>
                <a:effectLst/>
                <a:latin typeface="Arial" pitchFamily="34" charset="0"/>
                <a:ea typeface="SimSun" pitchFamily="2" charset="-122"/>
                <a:cs typeface="Arial" pitchFamily="34" charset="0"/>
              </a:rPr>
              <a:t>las</a:t>
            </a:r>
            <a:r>
              <a:rPr kumimoji="0" lang="en-US"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a:t>
            </a:r>
            <a:r>
              <a:rPr kumimoji="0" lang="en-US" altLang="zh-CN" sz="2000" b="0" i="0" u="none" strike="noStrike" cap="none" normalizeH="0" baseline="0" dirty="0" err="1" smtClean="0">
                <a:ln>
                  <a:noFill/>
                </a:ln>
                <a:solidFill>
                  <a:schemeClr val="tx1"/>
                </a:solidFill>
                <a:effectLst/>
                <a:latin typeface="Arial" pitchFamily="34" charset="0"/>
                <a:ea typeface="SimSun" pitchFamily="2" charset="-122"/>
                <a:cs typeface="Arial" pitchFamily="34" charset="0"/>
              </a:rPr>
              <a:t>formas</a:t>
            </a:r>
            <a:r>
              <a:rPr kumimoji="0" lang="en-US"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a:t>
            </a:r>
            <a:r>
              <a:rPr kumimoji="0" lang="en-US" altLang="zh-CN" sz="2000" b="0" i="0" u="none" strike="noStrike" cap="none" normalizeH="0" baseline="0" dirty="0" err="1" smtClean="0">
                <a:ln>
                  <a:noFill/>
                </a:ln>
                <a:solidFill>
                  <a:schemeClr val="tx1"/>
                </a:solidFill>
                <a:effectLst/>
                <a:latin typeface="Arial" pitchFamily="34" charset="0"/>
                <a:ea typeface="SimSun" pitchFamily="2" charset="-122"/>
                <a:cs typeface="Arial" pitchFamily="34" charset="0"/>
              </a:rPr>
              <a:t>productivas</a:t>
            </a:r>
            <a:r>
              <a:rPr kumimoji="0" lang="en-US"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y los </a:t>
            </a:r>
            <a:r>
              <a:rPr kumimoji="0" lang="en-US" altLang="zh-CN" sz="2000" b="0" i="0" u="none" strike="noStrike" cap="none" normalizeH="0" baseline="0" dirty="0" err="1" smtClean="0">
                <a:ln>
                  <a:noFill/>
                </a:ln>
                <a:solidFill>
                  <a:schemeClr val="tx1"/>
                </a:solidFill>
                <a:effectLst/>
                <a:latin typeface="Arial" pitchFamily="34" charset="0"/>
                <a:ea typeface="SimSun" pitchFamily="2" charset="-122"/>
                <a:cs typeface="Arial" pitchFamily="34" charset="0"/>
              </a:rPr>
              <a:t>productores</a:t>
            </a:r>
            <a:r>
              <a:rPr kumimoji="0" lang="en-US"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el </a:t>
            </a:r>
            <a:r>
              <a:rPr kumimoji="0" lang="en-US" altLang="zh-CN" sz="2000" b="0" i="0" u="none" strike="noStrike" cap="none" normalizeH="0" baseline="0" dirty="0" err="1" smtClean="0">
                <a:ln>
                  <a:noFill/>
                </a:ln>
                <a:solidFill>
                  <a:schemeClr val="tx1"/>
                </a:solidFill>
                <a:effectLst/>
                <a:latin typeface="Arial" pitchFamily="34" charset="0"/>
                <a:ea typeface="SimSun" pitchFamily="2" charset="-122"/>
                <a:cs typeface="Arial" pitchFamily="34" charset="0"/>
              </a:rPr>
              <a:t>nivel</a:t>
            </a:r>
            <a:r>
              <a:rPr kumimoji="0" lang="en-US"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de </a:t>
            </a:r>
            <a:r>
              <a:rPr kumimoji="0" lang="en-US" altLang="zh-CN" sz="2000" b="0" i="0" u="none" strike="noStrike" cap="none" normalizeH="0" baseline="0" dirty="0" err="1" smtClean="0">
                <a:ln>
                  <a:noFill/>
                </a:ln>
                <a:solidFill>
                  <a:schemeClr val="tx1"/>
                </a:solidFill>
                <a:effectLst/>
                <a:latin typeface="Arial" pitchFamily="34" charset="0"/>
                <a:ea typeface="SimSun" pitchFamily="2" charset="-122"/>
                <a:cs typeface="Arial" pitchFamily="34" charset="0"/>
              </a:rPr>
              <a:t>semilla</a:t>
            </a:r>
            <a:r>
              <a:rPr kumimoji="0" lang="en-US"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a:t>
            </a:r>
            <a:r>
              <a:rPr kumimoji="0" lang="en-US" altLang="zh-CN" sz="2000" b="0" i="0" u="none" strike="noStrike" cap="none" normalizeH="0" baseline="0" dirty="0" err="1" smtClean="0">
                <a:ln>
                  <a:noFill/>
                </a:ln>
                <a:solidFill>
                  <a:schemeClr val="tx1"/>
                </a:solidFill>
                <a:effectLst/>
                <a:latin typeface="Arial" pitchFamily="34" charset="0"/>
                <a:ea typeface="SimSun" pitchFamily="2" charset="-122"/>
                <a:cs typeface="Arial" pitchFamily="34" charset="0"/>
              </a:rPr>
              <a:t>para</a:t>
            </a:r>
            <a:r>
              <a:rPr kumimoji="0" lang="en-US"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la </a:t>
            </a:r>
            <a:r>
              <a:rPr kumimoji="0" lang="en-US" altLang="zh-CN" sz="2000" b="0" i="0" u="none" strike="noStrike" cap="none" normalizeH="0" baseline="0" dirty="0" err="1" smtClean="0">
                <a:ln>
                  <a:noFill/>
                </a:ln>
                <a:solidFill>
                  <a:schemeClr val="tx1"/>
                </a:solidFill>
                <a:effectLst/>
                <a:latin typeface="Arial" pitchFamily="34" charset="0"/>
                <a:ea typeface="SimSun" pitchFamily="2" charset="-122"/>
                <a:cs typeface="Arial" pitchFamily="34" charset="0"/>
              </a:rPr>
              <a:t>siembra</a:t>
            </a:r>
            <a:r>
              <a:rPr kumimoji="0" lang="en-US"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a:t>
            </a:r>
            <a:r>
              <a:rPr kumimoji="0" lang="en-US" altLang="zh-CN" sz="2000" b="0" i="0" u="none" strike="noStrike" cap="none" normalizeH="0" baseline="0" dirty="0" err="1" smtClean="0">
                <a:ln>
                  <a:noFill/>
                </a:ln>
                <a:solidFill>
                  <a:schemeClr val="tx1"/>
                </a:solidFill>
                <a:effectLst/>
                <a:latin typeface="Arial" pitchFamily="34" charset="0"/>
                <a:ea typeface="SimSun" pitchFamily="2" charset="-122"/>
                <a:cs typeface="Arial" pitchFamily="34" charset="0"/>
              </a:rPr>
              <a:t>programada</a:t>
            </a:r>
            <a:r>
              <a:rPr kumimoji="0" lang="en-US"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en </a:t>
            </a:r>
            <a:r>
              <a:rPr kumimoji="0" lang="en-US" altLang="zh-CN" sz="2000" b="0" i="0" u="none" strike="noStrike" cap="none" normalizeH="0" baseline="0" dirty="0" err="1" smtClean="0">
                <a:ln>
                  <a:noFill/>
                </a:ln>
                <a:solidFill>
                  <a:schemeClr val="tx1"/>
                </a:solidFill>
                <a:effectLst/>
                <a:latin typeface="Arial" pitchFamily="34" charset="0"/>
                <a:ea typeface="SimSun" pitchFamily="2" charset="-122"/>
                <a:cs typeface="Arial" pitchFamily="34" charset="0"/>
              </a:rPr>
              <a:t>las</a:t>
            </a:r>
            <a:r>
              <a:rPr kumimoji="0" lang="en-US"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 </a:t>
            </a:r>
            <a:r>
              <a:rPr kumimoji="0" lang="en-US" altLang="zh-CN" sz="2000" b="0" i="0" u="none" strike="noStrike" cap="none" normalizeH="0" baseline="0" dirty="0" err="1" smtClean="0">
                <a:ln>
                  <a:noFill/>
                </a:ln>
                <a:solidFill>
                  <a:schemeClr val="tx1"/>
                </a:solidFill>
                <a:effectLst/>
                <a:latin typeface="Arial" pitchFamily="34" charset="0"/>
                <a:ea typeface="SimSun" pitchFamily="2" charset="-122"/>
                <a:cs typeface="Arial" pitchFamily="34" charset="0"/>
              </a:rPr>
              <a:t>campañas</a:t>
            </a:r>
            <a:r>
              <a:rPr kumimoji="0" lang="en-US" altLang="zh-CN" sz="2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a:t>
            </a:r>
            <a:r>
              <a:rPr kumimoji="0" lang="es-ES" altLang="zh-CN" sz="20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transition>
    <p:split orient="vert"/>
  </p:transition>
  <p:timing>
    <p:tnLst>
      <p:par>
        <p:cTn id="1" dur="indefinite" restart="never" nodeType="tmRoot"/>
      </p:par>
    </p:tnLst>
  </p:timing>
</p:sld>
</file>

<file path=ppt/theme/theme1.xml><?xml version="1.0" encoding="utf-8"?>
<a:theme xmlns:a="http://schemas.openxmlformats.org/drawingml/2006/main" name="Tema de Office">
  <a:themeElements>
    <a:clrScheme name="Ofici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6796855</TotalTime>
  <Words>3293</Words>
  <Application>Microsoft Office PowerPoint</Application>
  <PresentationFormat>Presentación en pantalla (4:3)</PresentationFormat>
  <Paragraphs>590</Paragraphs>
  <Slides>33</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33</vt:i4>
      </vt:variant>
    </vt:vector>
  </HeadingPairs>
  <TitlesOfParts>
    <vt:vector size="42" baseType="lpstr">
      <vt:lpstr>宋体</vt:lpstr>
      <vt:lpstr>宋体</vt:lpstr>
      <vt:lpstr>Arial</vt:lpstr>
      <vt:lpstr>Calibri</vt:lpstr>
      <vt:lpstr>Edwardian Script ITC</vt:lpstr>
      <vt:lpstr>Times New Roman</vt:lpstr>
      <vt:lpstr>Trebuchet MS</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Admin</dc:creator>
  <cp:lastModifiedBy>Administrador</cp:lastModifiedBy>
  <cp:revision>355</cp:revision>
  <dcterms:created xsi:type="dcterms:W3CDTF">2021-12-01T15:57:06Z</dcterms:created>
  <dcterms:modified xsi:type="dcterms:W3CDTF">2023-03-08T14:27:22Z</dcterms:modified>
</cp:coreProperties>
</file>